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5"/>
  </p:notesMasterIdLst>
  <p:sldIdLst>
    <p:sldId id="256" r:id="rId2"/>
    <p:sldId id="354" r:id="rId3"/>
    <p:sldId id="336" r:id="rId4"/>
    <p:sldId id="337" r:id="rId5"/>
    <p:sldId id="309" r:id="rId6"/>
    <p:sldId id="379" r:id="rId7"/>
    <p:sldId id="366" r:id="rId8"/>
    <p:sldId id="380" r:id="rId9"/>
    <p:sldId id="368" r:id="rId10"/>
    <p:sldId id="367" r:id="rId11"/>
    <p:sldId id="370" r:id="rId12"/>
    <p:sldId id="371" r:id="rId13"/>
    <p:sldId id="372" r:id="rId14"/>
    <p:sldId id="400" r:id="rId15"/>
    <p:sldId id="373" r:id="rId16"/>
    <p:sldId id="374" r:id="rId17"/>
    <p:sldId id="375" r:id="rId18"/>
    <p:sldId id="376" r:id="rId19"/>
    <p:sldId id="377" r:id="rId20"/>
    <p:sldId id="378" r:id="rId21"/>
    <p:sldId id="384" r:id="rId22"/>
    <p:sldId id="382" r:id="rId23"/>
    <p:sldId id="404" r:id="rId24"/>
    <p:sldId id="405" r:id="rId25"/>
    <p:sldId id="416" r:id="rId26"/>
    <p:sldId id="418" r:id="rId27"/>
    <p:sldId id="406" r:id="rId28"/>
    <p:sldId id="419" r:id="rId29"/>
    <p:sldId id="407" r:id="rId30"/>
    <p:sldId id="408" r:id="rId31"/>
    <p:sldId id="409" r:id="rId32"/>
    <p:sldId id="410" r:id="rId33"/>
    <p:sldId id="411" r:id="rId34"/>
    <p:sldId id="412" r:id="rId35"/>
    <p:sldId id="413" r:id="rId36"/>
    <p:sldId id="420" r:id="rId37"/>
    <p:sldId id="414" r:id="rId38"/>
    <p:sldId id="415" r:id="rId39"/>
    <p:sldId id="385" r:id="rId40"/>
    <p:sldId id="399" r:id="rId41"/>
    <p:sldId id="401" r:id="rId42"/>
    <p:sldId id="402" r:id="rId43"/>
    <p:sldId id="403"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40375"/>
    <p:restoredTop sz="86463"/>
  </p:normalViewPr>
  <p:slideViewPr>
    <p:cSldViewPr snapToGrid="0" snapToObjects="1">
      <p:cViewPr varScale="1">
        <p:scale>
          <a:sx n="60" d="100"/>
          <a:sy n="60" d="100"/>
        </p:scale>
        <p:origin x="176" y="1248"/>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F3E0636-8A2E-4043-881A-1014A5CF3828}" type="datetimeFigureOut">
              <a:rPr lang="en-US" smtClean="0"/>
              <a:t>12/28/23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B573416-B7DF-8D4F-92B3-793638796327}" type="slidenum">
              <a:rPr lang="en-US" smtClean="0"/>
              <a:t>‹#›</a:t>
            </a:fld>
            <a:endParaRPr lang="en-US"/>
          </a:p>
        </p:txBody>
      </p:sp>
    </p:spTree>
    <p:extLst>
      <p:ext uri="{BB962C8B-B14F-4D97-AF65-F5344CB8AC3E}">
        <p14:creationId xmlns:p14="http://schemas.microsoft.com/office/powerpoint/2010/main" val="11719498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arxiv.org/abs/1602.04938" TargetMode="External"/><Relationship Id="rId2" Type="http://schemas.openxmlformats.org/officeDocument/2006/relationships/slide" Target="../slides/slide24.xml"/><Relationship Id="rId1" Type="http://schemas.openxmlformats.org/officeDocument/2006/relationships/notesMaster" Target="../notesMasters/notesMaster1.xml"/><Relationship Id="rId4" Type="http://schemas.openxmlformats.org/officeDocument/2006/relationships/hyperlink" Target="https://hackernoon.com/dogs-wolves-data-science-and-why-machines-must-learn-like-humans-do-41c43bc7f982" TargetMode="Externa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arxiv.org/abs/1602.04938" TargetMode="External"/><Relationship Id="rId2" Type="http://schemas.openxmlformats.org/officeDocument/2006/relationships/slide" Target="../slides/slide25.xml"/><Relationship Id="rId1" Type="http://schemas.openxmlformats.org/officeDocument/2006/relationships/notesMaster" Target="../notesMasters/notesMaster1.xml"/><Relationship Id="rId4" Type="http://schemas.openxmlformats.org/officeDocument/2006/relationships/hyperlink" Target="https://hackernoon.com/dogs-wolves-data-science-and-why-machines-must-learn-like-humans-do-41c43bc7f982" TargetMode="Externa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arxiv.org/abs/1602.04938" TargetMode="External"/><Relationship Id="rId2" Type="http://schemas.openxmlformats.org/officeDocument/2006/relationships/slide" Target="../slides/slide26.xml"/><Relationship Id="rId1" Type="http://schemas.openxmlformats.org/officeDocument/2006/relationships/notesMaster" Target="../notesMasters/notesMaster1.xml"/><Relationship Id="rId4" Type="http://schemas.openxmlformats.org/officeDocument/2006/relationships/hyperlink" Target="https://hackernoon.com/dogs-wolves-data-science-and-why-machines-must-learn-like-humans-do-41c43bc7f982" TargetMode="Externa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s://stackoverflow.com/questions/49853303/how-to-install-pydot-graphviz-on-google-colab" TargetMode="External"/><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stackoverflow.com/questions/49853303/how-to-install-pydot-graphviz-on-google-colab" TargetMode="External"/><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s://stackoverflow.com/questions/49853303/how-to-install-pydot-graphviz-on-google-colab" TargetMode="External"/><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s://stackoverflow.com/questions/49853303/how-to-install-pydot-graphviz-on-google-colab" TargetMode="External"/><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binary</a:t>
            </a:r>
            <a:r>
              <a:rPr lang="en-US" baseline="0" dirty="0"/>
              <a:t> classification: http://</a:t>
            </a:r>
            <a:r>
              <a:rPr lang="en-US" baseline="0" dirty="0" err="1"/>
              <a:t>mfviz.com</a:t>
            </a:r>
            <a:r>
              <a:rPr lang="en-US" baseline="0" dirty="0"/>
              <a:t>/binary-predictions/</a:t>
            </a:r>
            <a:endParaRPr lang="en-US" dirty="0"/>
          </a:p>
          <a:p>
            <a:endParaRPr lang="en-US" dirty="0"/>
          </a:p>
          <a:p>
            <a:r>
              <a:rPr lang="en-US" dirty="0"/>
              <a:t>This</a:t>
            </a:r>
            <a:r>
              <a:rPr lang="en-US" baseline="0" dirty="0"/>
              <a:t> lecture is mostly to give you a basic understanding of the vocabulary of machine learning. </a:t>
            </a:r>
            <a:endParaRPr lang="en-US" dirty="0"/>
          </a:p>
          <a:p>
            <a:endParaRPr lang="en-US" dirty="0"/>
          </a:p>
          <a:p>
            <a:r>
              <a:rPr lang="en-US" dirty="0" err="1"/>
              <a:t>ogistic</a:t>
            </a:r>
            <a:r>
              <a:rPr lang="en-US" dirty="0"/>
              <a:t> regression</a:t>
            </a:r>
            <a:r>
              <a:rPr lang="en-US" baseline="0" dirty="0"/>
              <a:t>: https://</a:t>
            </a:r>
            <a:r>
              <a:rPr lang="en-US" baseline="0" dirty="0" err="1"/>
              <a:t>towardsdatascience.com</a:t>
            </a:r>
            <a:r>
              <a:rPr lang="en-US" baseline="0" dirty="0"/>
              <a:t>/logistic-regression-using-python-sklearn-numpy-mnist-handwriting-recognition-matplotlib-a6b31e2b166a</a:t>
            </a:r>
          </a:p>
          <a:p>
            <a:endParaRPr lang="en-US" baseline="0" dirty="0"/>
          </a:p>
          <a:p>
            <a:r>
              <a:rPr lang="en-US" baseline="0" dirty="0"/>
              <a:t>PCA (dimensionality reduction using Python): https://</a:t>
            </a:r>
            <a:r>
              <a:rPr lang="en-US" baseline="0" dirty="0" err="1"/>
              <a:t>towardsdatascience.com</a:t>
            </a:r>
            <a:r>
              <a:rPr lang="en-US" baseline="0" dirty="0"/>
              <a:t>/pca-using-python-scikit-learn-e653f8989e60</a:t>
            </a:r>
          </a:p>
          <a:p>
            <a:endParaRPr lang="en-US" baseline="0" dirty="0"/>
          </a:p>
          <a:p>
            <a:r>
              <a:rPr lang="en-US" baseline="0" dirty="0"/>
              <a:t>Regression Trees: https://</a:t>
            </a:r>
            <a:r>
              <a:rPr lang="en-US" baseline="0" dirty="0" err="1"/>
              <a:t>github.com</a:t>
            </a:r>
            <a:r>
              <a:rPr lang="en-US" baseline="0" dirty="0"/>
              <a:t>/</a:t>
            </a:r>
            <a:r>
              <a:rPr lang="en-US" baseline="0" dirty="0" err="1"/>
              <a:t>jakevdp</a:t>
            </a:r>
            <a:r>
              <a:rPr lang="en-US" baseline="0" dirty="0"/>
              <a:t>/</a:t>
            </a:r>
            <a:r>
              <a:rPr lang="en-US" baseline="0" dirty="0" err="1"/>
              <a:t>sklearn_tutorial</a:t>
            </a:r>
            <a:r>
              <a:rPr lang="en-US" baseline="0" dirty="0"/>
              <a:t>/blob/master/notebooks/03.2-Regression-Forests.ipynb</a:t>
            </a:r>
          </a:p>
          <a:p>
            <a:endParaRPr lang="en-US" dirty="0"/>
          </a:p>
          <a:p>
            <a:r>
              <a:rPr lang="en-US" dirty="0"/>
              <a:t>This lecture is going to take forever to go over.</a:t>
            </a:r>
            <a:r>
              <a:rPr lang="en-US" baseline="0" dirty="0"/>
              <a:t> More than a couple classes. There is no possible way I could cover this in one, two, or even three lectures. </a:t>
            </a:r>
            <a:endParaRPr lang="en-US" dirty="0"/>
          </a:p>
          <a:p>
            <a:endParaRPr lang="en-US" dirty="0"/>
          </a:p>
          <a:p>
            <a:endParaRPr lang="en-US" dirty="0"/>
          </a:p>
          <a:p>
            <a:r>
              <a:rPr lang="en-US" dirty="0"/>
              <a:t>Check </a:t>
            </a:r>
            <a:r>
              <a:rPr lang="en-US" dirty="0" err="1"/>
              <a:t>Kaggle</a:t>
            </a:r>
            <a:r>
              <a:rPr lang="en-US" dirty="0"/>
              <a:t> Tutorial: https://</a:t>
            </a:r>
            <a:r>
              <a:rPr lang="en-US" dirty="0" err="1"/>
              <a:t>www.kaggle.com</a:t>
            </a:r>
            <a:r>
              <a:rPr lang="en-US" dirty="0"/>
              <a:t>/</a:t>
            </a:r>
            <a:r>
              <a:rPr lang="en-US" dirty="0" err="1"/>
              <a:t>crawford</a:t>
            </a:r>
            <a:r>
              <a:rPr lang="en-US" dirty="0"/>
              <a:t>/python-</a:t>
            </a:r>
            <a:r>
              <a:rPr lang="en-US" dirty="0" err="1"/>
              <a:t>groupby</a:t>
            </a:r>
            <a:r>
              <a:rPr lang="en-US" dirty="0"/>
              <a:t>-tutorial/data</a:t>
            </a:r>
          </a:p>
          <a:p>
            <a:r>
              <a:rPr lang="en-US" dirty="0"/>
              <a:t>Check Cancer</a:t>
            </a:r>
            <a:r>
              <a:rPr lang="en-US" baseline="0" dirty="0"/>
              <a:t> Dataset (</a:t>
            </a:r>
            <a:r>
              <a:rPr lang="en-US" baseline="0" dirty="0" err="1"/>
              <a:t>groupby</a:t>
            </a:r>
            <a:r>
              <a:rPr lang="en-US" baseline="0" dirty="0"/>
              <a:t> boxplot thing): </a:t>
            </a:r>
          </a:p>
          <a:p>
            <a:r>
              <a:rPr lang="en-US" baseline="0" dirty="0"/>
              <a:t>https://</a:t>
            </a:r>
            <a:r>
              <a:rPr lang="en-US" baseline="0" dirty="0" err="1"/>
              <a:t>github.com</a:t>
            </a:r>
            <a:r>
              <a:rPr lang="en-US" baseline="0" dirty="0"/>
              <a:t>/</a:t>
            </a:r>
            <a:r>
              <a:rPr lang="en-US" baseline="0" dirty="0" err="1"/>
              <a:t>mGalarnyk</a:t>
            </a:r>
            <a:r>
              <a:rPr lang="en-US" baseline="0" dirty="0"/>
              <a:t>/</a:t>
            </a:r>
            <a:r>
              <a:rPr lang="en-US" baseline="0" dirty="0" err="1"/>
              <a:t>Python_Tutorials</a:t>
            </a:r>
            <a:r>
              <a:rPr lang="en-US" baseline="0" dirty="0"/>
              <a:t>/blob/master/Statistics/</a:t>
            </a:r>
            <a:r>
              <a:rPr lang="en-US" baseline="0" dirty="0" err="1"/>
              <a:t>confidence_interval</a:t>
            </a:r>
            <a:r>
              <a:rPr lang="en-US" baseline="0" dirty="0"/>
              <a:t>/</a:t>
            </a:r>
            <a:r>
              <a:rPr lang="en-US" baseline="0" dirty="0" err="1"/>
              <a:t>confidence_interval_good.ipynb</a:t>
            </a:r>
            <a:endParaRPr lang="en-US" baseline="0" dirty="0"/>
          </a:p>
          <a:p>
            <a:r>
              <a:rPr lang="en-US" dirty="0"/>
              <a:t>Finish</a:t>
            </a:r>
            <a:r>
              <a:rPr lang="en-US" baseline="0" dirty="0"/>
              <a:t> Jake </a:t>
            </a:r>
            <a:r>
              <a:rPr lang="en-US" baseline="0" dirty="0" err="1"/>
              <a:t>Vanderplas</a:t>
            </a:r>
            <a:r>
              <a:rPr lang="en-US" baseline="0" dirty="0"/>
              <a:t> thing: </a:t>
            </a:r>
            <a:r>
              <a:rPr lang="en-US" dirty="0"/>
              <a:t>https://</a:t>
            </a:r>
            <a:r>
              <a:rPr lang="en-US" dirty="0" err="1"/>
              <a:t>jakevdp.github.io</a:t>
            </a:r>
            <a:r>
              <a:rPr lang="en-US" dirty="0"/>
              <a:t>/</a:t>
            </a:r>
            <a:r>
              <a:rPr lang="en-US" dirty="0" err="1"/>
              <a:t>PythonDataScienceHandbook</a:t>
            </a:r>
            <a:r>
              <a:rPr lang="en-US" dirty="0"/>
              <a:t>/03.08-aggregation-and-grouping.html</a:t>
            </a:r>
          </a:p>
        </p:txBody>
      </p:sp>
      <p:sp>
        <p:nvSpPr>
          <p:cNvPr id="4" name="Slide Number Placeholder 3"/>
          <p:cNvSpPr>
            <a:spLocks noGrp="1"/>
          </p:cNvSpPr>
          <p:nvPr>
            <p:ph type="sldNum" sz="quarter" idx="10"/>
          </p:nvPr>
        </p:nvSpPr>
        <p:spPr/>
        <p:txBody>
          <a:bodyPr/>
          <a:lstStyle/>
          <a:p>
            <a:fld id="{6B573416-B7DF-8D4F-92B3-793638796327}" type="slidenum">
              <a:rPr lang="en-US" smtClean="0"/>
              <a:t>1</a:t>
            </a:fld>
            <a:endParaRPr lang="en-US"/>
          </a:p>
        </p:txBody>
      </p:sp>
    </p:spTree>
    <p:extLst>
      <p:ext uri="{BB962C8B-B14F-4D97-AF65-F5344CB8AC3E}">
        <p14:creationId xmlns:p14="http://schemas.microsoft.com/office/powerpoint/2010/main" val="1505762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Common</a:t>
            </a:r>
            <a:r>
              <a:rPr lang="en-US" baseline="0" dirty="0"/>
              <a:t> practice is to assign the negative class as the absence of something (</a:t>
            </a:r>
            <a:r>
              <a:rPr lang="en-US" baseline="0" dirty="0" err="1"/>
              <a:t>ie</a:t>
            </a:r>
            <a:r>
              <a:rPr lang="en-US" baseline="0" dirty="0"/>
              <a:t> absence of a tumor), but it </a:t>
            </a:r>
            <a:r>
              <a:rPr lang="en-US" baseline="0" dirty="0" err="1"/>
              <a:t>doesn</a:t>
            </a:r>
            <a:r>
              <a:rPr lang="mr-IN" baseline="0" dirty="0"/>
              <a:t>’</a:t>
            </a:r>
            <a:r>
              <a:rPr lang="en-US" baseline="0" dirty="0"/>
              <a:t>t really matter what you assign what. </a:t>
            </a:r>
          </a:p>
          <a:p>
            <a:endParaRPr lang="en-US" baseline="0" dirty="0"/>
          </a:p>
          <a:p>
            <a:r>
              <a:rPr lang="en-US" baseline="0" dirty="0"/>
              <a:t>positive class typically is the presence of something we are looking for. </a:t>
            </a:r>
          </a:p>
          <a:p>
            <a:endParaRPr lang="en-US" baseline="0" dirty="0"/>
          </a:p>
          <a:p>
            <a:r>
              <a:rPr lang="en-US" baseline="0" dirty="0"/>
              <a:t>This example is just with two classes. Later on, with our digits example, we will talk about multiclass classification problems as well. in that case our variable y can take on multiple values {0, 1, 2, 3, 4, 5, 6, 7, 8, 9}</a:t>
            </a:r>
            <a:endParaRPr lang="en-US" dirty="0"/>
          </a:p>
        </p:txBody>
      </p:sp>
      <p:sp>
        <p:nvSpPr>
          <p:cNvPr id="4" name="Slide Number Placeholder 3"/>
          <p:cNvSpPr>
            <a:spLocks noGrp="1"/>
          </p:cNvSpPr>
          <p:nvPr>
            <p:ph type="sldNum" sz="quarter" idx="10"/>
          </p:nvPr>
        </p:nvSpPr>
        <p:spPr/>
        <p:txBody>
          <a:bodyPr/>
          <a:lstStyle/>
          <a:p>
            <a:fld id="{6B573416-B7DF-8D4F-92B3-793638796327}" type="slidenum">
              <a:rPr lang="en-US" smtClean="0"/>
              <a:t>10</a:t>
            </a:fld>
            <a:endParaRPr lang="en-US"/>
          </a:p>
        </p:txBody>
      </p:sp>
    </p:spTree>
    <p:extLst>
      <p:ext uri="{BB962C8B-B14F-4D97-AF65-F5344CB8AC3E}">
        <p14:creationId xmlns:p14="http://schemas.microsoft.com/office/powerpoint/2010/main" val="6880255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Common</a:t>
            </a:r>
            <a:r>
              <a:rPr lang="en-US" baseline="0" dirty="0"/>
              <a:t> practice is to assign the negative class as the absence of something (</a:t>
            </a:r>
            <a:r>
              <a:rPr lang="en-US" baseline="0" dirty="0" err="1"/>
              <a:t>ie</a:t>
            </a:r>
            <a:r>
              <a:rPr lang="en-US" baseline="0" dirty="0"/>
              <a:t> absence of a tumor), but it </a:t>
            </a:r>
            <a:r>
              <a:rPr lang="en-US" baseline="0" dirty="0" err="1"/>
              <a:t>doesn</a:t>
            </a:r>
            <a:r>
              <a:rPr lang="mr-IN" baseline="0" dirty="0"/>
              <a:t>’</a:t>
            </a:r>
            <a:r>
              <a:rPr lang="en-US" baseline="0" dirty="0"/>
              <a:t>t really matter what you assign what. </a:t>
            </a:r>
          </a:p>
          <a:p>
            <a:endParaRPr lang="en-US" baseline="0" dirty="0"/>
          </a:p>
          <a:p>
            <a:r>
              <a:rPr lang="en-US" baseline="0" dirty="0"/>
              <a:t>positive class typically is the presence of something we are looking for. </a:t>
            </a:r>
          </a:p>
          <a:p>
            <a:endParaRPr lang="en-US" baseline="0" dirty="0"/>
          </a:p>
          <a:p>
            <a:r>
              <a:rPr lang="en-US" baseline="0" dirty="0"/>
              <a:t>This example is just with two classes. Later on, with our digits example, we will talk about multiclass classification problems as well. in that case our variable y can take on multiple values {0, 1, 2, 3, 4, 5, 6, 7, 8, 9}</a:t>
            </a:r>
            <a:endParaRPr lang="en-US" dirty="0"/>
          </a:p>
        </p:txBody>
      </p:sp>
      <p:sp>
        <p:nvSpPr>
          <p:cNvPr id="4" name="Slide Number Placeholder 3"/>
          <p:cNvSpPr>
            <a:spLocks noGrp="1"/>
          </p:cNvSpPr>
          <p:nvPr>
            <p:ph type="sldNum" sz="quarter" idx="10"/>
          </p:nvPr>
        </p:nvSpPr>
        <p:spPr/>
        <p:txBody>
          <a:bodyPr/>
          <a:lstStyle/>
          <a:p>
            <a:fld id="{6B573416-B7DF-8D4F-92B3-793638796327}" type="slidenum">
              <a:rPr lang="en-US" smtClean="0"/>
              <a:t>11</a:t>
            </a:fld>
            <a:endParaRPr lang="en-US"/>
          </a:p>
        </p:txBody>
      </p:sp>
    </p:spTree>
    <p:extLst>
      <p:ext uri="{BB962C8B-B14F-4D97-AF65-F5344CB8AC3E}">
        <p14:creationId xmlns:p14="http://schemas.microsoft.com/office/powerpoint/2010/main" val="8187464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Common</a:t>
            </a:r>
            <a:r>
              <a:rPr lang="en-US" baseline="0" dirty="0"/>
              <a:t> practice is to assign the negative class as the absence of something (</a:t>
            </a:r>
            <a:r>
              <a:rPr lang="en-US" baseline="0" dirty="0" err="1"/>
              <a:t>ie</a:t>
            </a:r>
            <a:r>
              <a:rPr lang="en-US" baseline="0" dirty="0"/>
              <a:t> absence of a tumor), but it </a:t>
            </a:r>
            <a:r>
              <a:rPr lang="en-US" baseline="0" dirty="0" err="1"/>
              <a:t>doesn</a:t>
            </a:r>
            <a:r>
              <a:rPr lang="mr-IN" baseline="0" dirty="0"/>
              <a:t>’</a:t>
            </a:r>
            <a:r>
              <a:rPr lang="en-US" baseline="0" dirty="0"/>
              <a:t>t really matter what you assign what. </a:t>
            </a:r>
          </a:p>
          <a:p>
            <a:endParaRPr lang="en-US" baseline="0" dirty="0"/>
          </a:p>
          <a:p>
            <a:r>
              <a:rPr lang="en-US" baseline="0" dirty="0"/>
              <a:t>positive class typically is the presence of something we are looking for. </a:t>
            </a:r>
          </a:p>
          <a:p>
            <a:endParaRPr lang="en-US" baseline="0" dirty="0"/>
          </a:p>
          <a:p>
            <a:r>
              <a:rPr lang="en-US" baseline="0" dirty="0"/>
              <a:t>This example is just with two classes. Later on, with our digits example, we will talk about multiclass classification problems as well. in that case our variable y can take on multiple values {0, 1, 2, 3, 4, 5, 6, 7, 8, 9}</a:t>
            </a:r>
            <a:endParaRPr lang="en-US" dirty="0"/>
          </a:p>
        </p:txBody>
      </p:sp>
      <p:sp>
        <p:nvSpPr>
          <p:cNvPr id="4" name="Slide Number Placeholder 3"/>
          <p:cNvSpPr>
            <a:spLocks noGrp="1"/>
          </p:cNvSpPr>
          <p:nvPr>
            <p:ph type="sldNum" sz="quarter" idx="10"/>
          </p:nvPr>
        </p:nvSpPr>
        <p:spPr/>
        <p:txBody>
          <a:bodyPr/>
          <a:lstStyle/>
          <a:p>
            <a:fld id="{6B573416-B7DF-8D4F-92B3-793638796327}" type="slidenum">
              <a:rPr lang="en-US" smtClean="0"/>
              <a:t>12</a:t>
            </a:fld>
            <a:endParaRPr lang="en-US"/>
          </a:p>
        </p:txBody>
      </p:sp>
    </p:spTree>
    <p:extLst>
      <p:ext uri="{BB962C8B-B14F-4D97-AF65-F5344CB8AC3E}">
        <p14:creationId xmlns:p14="http://schemas.microsoft.com/office/powerpoint/2010/main" val="4134988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Common</a:t>
            </a:r>
            <a:r>
              <a:rPr lang="en-US" baseline="0" dirty="0"/>
              <a:t> practice is to assign the negative class as the absence of something (</a:t>
            </a:r>
            <a:r>
              <a:rPr lang="en-US" baseline="0" dirty="0" err="1"/>
              <a:t>ie</a:t>
            </a:r>
            <a:r>
              <a:rPr lang="en-US" baseline="0" dirty="0"/>
              <a:t> absence of a tumor), but it </a:t>
            </a:r>
            <a:r>
              <a:rPr lang="en-US" baseline="0" dirty="0" err="1"/>
              <a:t>doesn</a:t>
            </a:r>
            <a:r>
              <a:rPr lang="mr-IN" baseline="0" dirty="0"/>
              <a:t>’</a:t>
            </a:r>
            <a:r>
              <a:rPr lang="en-US" baseline="0" dirty="0"/>
              <a:t>t really matter what you assign what. </a:t>
            </a:r>
          </a:p>
          <a:p>
            <a:endParaRPr lang="en-US" baseline="0" dirty="0"/>
          </a:p>
          <a:p>
            <a:r>
              <a:rPr lang="en-US" baseline="0" dirty="0"/>
              <a:t>positive class typically is the presence of something we are looking for. </a:t>
            </a:r>
          </a:p>
          <a:p>
            <a:endParaRPr lang="en-US" baseline="0" dirty="0"/>
          </a:p>
          <a:p>
            <a:r>
              <a:rPr lang="en-US" baseline="0" dirty="0"/>
              <a:t>This example is just with two classes. Later on, with our digits example, we will talk about multiclass classification problems as well. in that case our variable y can take on multiple values {0, 1, 2, 3, 4, 5, 6, 7, 8, 9}</a:t>
            </a:r>
            <a:endParaRPr lang="en-US" dirty="0"/>
          </a:p>
        </p:txBody>
      </p:sp>
      <p:sp>
        <p:nvSpPr>
          <p:cNvPr id="4" name="Slide Number Placeholder 3"/>
          <p:cNvSpPr>
            <a:spLocks noGrp="1"/>
          </p:cNvSpPr>
          <p:nvPr>
            <p:ph type="sldNum" sz="quarter" idx="10"/>
          </p:nvPr>
        </p:nvSpPr>
        <p:spPr/>
        <p:txBody>
          <a:bodyPr/>
          <a:lstStyle/>
          <a:p>
            <a:fld id="{6B573416-B7DF-8D4F-92B3-793638796327}" type="slidenum">
              <a:rPr lang="en-US" smtClean="0"/>
              <a:t>13</a:t>
            </a:fld>
            <a:endParaRPr lang="en-US"/>
          </a:p>
        </p:txBody>
      </p:sp>
    </p:spTree>
    <p:extLst>
      <p:ext uri="{BB962C8B-B14F-4D97-AF65-F5344CB8AC3E}">
        <p14:creationId xmlns:p14="http://schemas.microsoft.com/office/powerpoint/2010/main" val="16304975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Common</a:t>
            </a:r>
            <a:r>
              <a:rPr lang="en-US" baseline="0" dirty="0"/>
              <a:t> practice is to assign the negative class as the absence of something (</a:t>
            </a:r>
            <a:r>
              <a:rPr lang="en-US" baseline="0" dirty="0" err="1"/>
              <a:t>ie</a:t>
            </a:r>
            <a:r>
              <a:rPr lang="en-US" baseline="0" dirty="0"/>
              <a:t> absence of a tumor), but it </a:t>
            </a:r>
            <a:r>
              <a:rPr lang="en-US" baseline="0" dirty="0" err="1"/>
              <a:t>doesn</a:t>
            </a:r>
            <a:r>
              <a:rPr lang="mr-IN" baseline="0" dirty="0"/>
              <a:t>’</a:t>
            </a:r>
            <a:r>
              <a:rPr lang="en-US" baseline="0" dirty="0"/>
              <a:t>t really matter what you assign what. </a:t>
            </a:r>
          </a:p>
          <a:p>
            <a:endParaRPr lang="en-US" baseline="0" dirty="0"/>
          </a:p>
          <a:p>
            <a:r>
              <a:rPr lang="en-US" baseline="0" dirty="0"/>
              <a:t>positive class typically is the presence of something we are looking for. </a:t>
            </a:r>
          </a:p>
          <a:p>
            <a:endParaRPr lang="en-US" baseline="0" dirty="0"/>
          </a:p>
          <a:p>
            <a:r>
              <a:rPr lang="en-US" baseline="0" dirty="0"/>
              <a:t>This example is just with two classes. Later on, with our digits example, we will talk about multiclass classification problems as well. in that case our variable y can take on multiple values {0, 1, 2, 3, 4, 5, 6, 7, 8, 9}</a:t>
            </a:r>
            <a:endParaRPr lang="en-US" dirty="0"/>
          </a:p>
        </p:txBody>
      </p:sp>
      <p:sp>
        <p:nvSpPr>
          <p:cNvPr id="4" name="Slide Number Placeholder 3"/>
          <p:cNvSpPr>
            <a:spLocks noGrp="1"/>
          </p:cNvSpPr>
          <p:nvPr>
            <p:ph type="sldNum" sz="quarter" idx="10"/>
          </p:nvPr>
        </p:nvSpPr>
        <p:spPr/>
        <p:txBody>
          <a:bodyPr/>
          <a:lstStyle/>
          <a:p>
            <a:fld id="{6B573416-B7DF-8D4F-92B3-793638796327}" type="slidenum">
              <a:rPr lang="en-US" smtClean="0"/>
              <a:t>14</a:t>
            </a:fld>
            <a:endParaRPr lang="en-US"/>
          </a:p>
        </p:txBody>
      </p:sp>
    </p:spTree>
    <p:extLst>
      <p:ext uri="{BB962C8B-B14F-4D97-AF65-F5344CB8AC3E}">
        <p14:creationId xmlns:p14="http://schemas.microsoft.com/office/powerpoint/2010/main" val="9770685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Common</a:t>
            </a:r>
            <a:r>
              <a:rPr lang="en-US" baseline="0" dirty="0"/>
              <a:t> practice is to assign the negative class as the absence of something (</a:t>
            </a:r>
            <a:r>
              <a:rPr lang="en-US" baseline="0" dirty="0" err="1"/>
              <a:t>ie</a:t>
            </a:r>
            <a:r>
              <a:rPr lang="en-US" baseline="0" dirty="0"/>
              <a:t> absence of a tumor), but it </a:t>
            </a:r>
            <a:r>
              <a:rPr lang="en-US" baseline="0" dirty="0" err="1"/>
              <a:t>doesn</a:t>
            </a:r>
            <a:r>
              <a:rPr lang="mr-IN" baseline="0" dirty="0"/>
              <a:t>’</a:t>
            </a:r>
            <a:r>
              <a:rPr lang="en-US" baseline="0" dirty="0"/>
              <a:t>t really matter what you assign what. </a:t>
            </a:r>
          </a:p>
          <a:p>
            <a:endParaRPr lang="en-US" baseline="0" dirty="0"/>
          </a:p>
          <a:p>
            <a:r>
              <a:rPr lang="en-US" baseline="0" dirty="0"/>
              <a:t>positive class typically is the presence of something we are looking for. </a:t>
            </a:r>
          </a:p>
          <a:p>
            <a:endParaRPr lang="en-US" baseline="0" dirty="0"/>
          </a:p>
          <a:p>
            <a:r>
              <a:rPr lang="en-US" baseline="0" dirty="0"/>
              <a:t>This example is just with two classes. Later on, with our digits example, we will talk about multiclass classification problems as well. in that case our variable y can take on multiple values {0, 1, 2, 3, 4, 5, 6, 7, 8, 9}</a:t>
            </a:r>
            <a:endParaRPr lang="en-US" dirty="0"/>
          </a:p>
        </p:txBody>
      </p:sp>
      <p:sp>
        <p:nvSpPr>
          <p:cNvPr id="4" name="Slide Number Placeholder 3"/>
          <p:cNvSpPr>
            <a:spLocks noGrp="1"/>
          </p:cNvSpPr>
          <p:nvPr>
            <p:ph type="sldNum" sz="quarter" idx="10"/>
          </p:nvPr>
        </p:nvSpPr>
        <p:spPr/>
        <p:txBody>
          <a:bodyPr/>
          <a:lstStyle/>
          <a:p>
            <a:fld id="{6B573416-B7DF-8D4F-92B3-793638796327}" type="slidenum">
              <a:rPr lang="en-US" smtClean="0"/>
              <a:t>15</a:t>
            </a:fld>
            <a:endParaRPr lang="en-US"/>
          </a:p>
        </p:txBody>
      </p:sp>
    </p:spTree>
    <p:extLst>
      <p:ext uri="{BB962C8B-B14F-4D97-AF65-F5344CB8AC3E}">
        <p14:creationId xmlns:p14="http://schemas.microsoft.com/office/powerpoint/2010/main" val="20929306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Common</a:t>
            </a:r>
            <a:r>
              <a:rPr lang="en-US" baseline="0" dirty="0"/>
              <a:t> practice is to assign the negative class as the absence of something (</a:t>
            </a:r>
            <a:r>
              <a:rPr lang="en-US" baseline="0" dirty="0" err="1"/>
              <a:t>ie</a:t>
            </a:r>
            <a:r>
              <a:rPr lang="en-US" baseline="0" dirty="0"/>
              <a:t> absence of a tumor), but it </a:t>
            </a:r>
            <a:r>
              <a:rPr lang="en-US" baseline="0" dirty="0" err="1"/>
              <a:t>doesn</a:t>
            </a:r>
            <a:r>
              <a:rPr lang="mr-IN" baseline="0" dirty="0"/>
              <a:t>’</a:t>
            </a:r>
            <a:r>
              <a:rPr lang="en-US" baseline="0" dirty="0"/>
              <a:t>t really matter what you assign what. </a:t>
            </a:r>
          </a:p>
          <a:p>
            <a:endParaRPr lang="en-US" baseline="0" dirty="0"/>
          </a:p>
          <a:p>
            <a:r>
              <a:rPr lang="en-US" baseline="0" dirty="0"/>
              <a:t>positive class typically is the presence of something we are looking for. </a:t>
            </a:r>
          </a:p>
          <a:p>
            <a:endParaRPr lang="en-US" baseline="0" dirty="0"/>
          </a:p>
          <a:p>
            <a:r>
              <a:rPr lang="en-US" baseline="0" dirty="0"/>
              <a:t>This example is just with two classes. Later on, with our digits example, we will talk about multiclass classification problems as well. in that case our variable y can take on multiple values {0, 1, 2, 3, 4, 5, 6, 7, 8, 9}</a:t>
            </a:r>
            <a:endParaRPr lang="en-US" dirty="0"/>
          </a:p>
        </p:txBody>
      </p:sp>
      <p:sp>
        <p:nvSpPr>
          <p:cNvPr id="4" name="Slide Number Placeholder 3"/>
          <p:cNvSpPr>
            <a:spLocks noGrp="1"/>
          </p:cNvSpPr>
          <p:nvPr>
            <p:ph type="sldNum" sz="quarter" idx="10"/>
          </p:nvPr>
        </p:nvSpPr>
        <p:spPr/>
        <p:txBody>
          <a:bodyPr/>
          <a:lstStyle/>
          <a:p>
            <a:fld id="{6B573416-B7DF-8D4F-92B3-793638796327}" type="slidenum">
              <a:rPr lang="en-US" smtClean="0"/>
              <a:t>16</a:t>
            </a:fld>
            <a:endParaRPr lang="en-US"/>
          </a:p>
        </p:txBody>
      </p:sp>
    </p:spTree>
    <p:extLst>
      <p:ext uri="{BB962C8B-B14F-4D97-AF65-F5344CB8AC3E}">
        <p14:creationId xmlns:p14="http://schemas.microsoft.com/office/powerpoint/2010/main" val="17502120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Common</a:t>
            </a:r>
            <a:r>
              <a:rPr lang="en-US" baseline="0" dirty="0"/>
              <a:t> practice is to assign the negative class as the absence of something (</a:t>
            </a:r>
            <a:r>
              <a:rPr lang="en-US" baseline="0" dirty="0" err="1"/>
              <a:t>ie</a:t>
            </a:r>
            <a:r>
              <a:rPr lang="en-US" baseline="0" dirty="0"/>
              <a:t> absence of a tumor), but it </a:t>
            </a:r>
            <a:r>
              <a:rPr lang="en-US" baseline="0" dirty="0" err="1"/>
              <a:t>doesn</a:t>
            </a:r>
            <a:r>
              <a:rPr lang="mr-IN" baseline="0" dirty="0"/>
              <a:t>’</a:t>
            </a:r>
            <a:r>
              <a:rPr lang="en-US" baseline="0" dirty="0"/>
              <a:t>t really matter what you assign what. </a:t>
            </a:r>
          </a:p>
          <a:p>
            <a:endParaRPr lang="en-US" baseline="0" dirty="0"/>
          </a:p>
          <a:p>
            <a:r>
              <a:rPr lang="en-US" baseline="0" dirty="0"/>
              <a:t>positive class typically is the presence of something we are looking for. </a:t>
            </a:r>
          </a:p>
          <a:p>
            <a:endParaRPr lang="en-US" baseline="0" dirty="0"/>
          </a:p>
          <a:p>
            <a:r>
              <a:rPr lang="en-US" baseline="0" dirty="0"/>
              <a:t>This example is just with two classes. Later on, with our digits example, we will talk about multiclass classification problems as well. in that case our variable y can take on multiple values {0, 1, 2, 3, 4, 5, 6, 7, 8, 9}</a:t>
            </a:r>
            <a:endParaRPr lang="en-US" dirty="0"/>
          </a:p>
        </p:txBody>
      </p:sp>
      <p:sp>
        <p:nvSpPr>
          <p:cNvPr id="4" name="Slide Number Placeholder 3"/>
          <p:cNvSpPr>
            <a:spLocks noGrp="1"/>
          </p:cNvSpPr>
          <p:nvPr>
            <p:ph type="sldNum" sz="quarter" idx="10"/>
          </p:nvPr>
        </p:nvSpPr>
        <p:spPr/>
        <p:txBody>
          <a:bodyPr/>
          <a:lstStyle/>
          <a:p>
            <a:fld id="{6B573416-B7DF-8D4F-92B3-793638796327}" type="slidenum">
              <a:rPr lang="en-US" smtClean="0"/>
              <a:t>17</a:t>
            </a:fld>
            <a:endParaRPr lang="en-US"/>
          </a:p>
        </p:txBody>
      </p:sp>
    </p:spTree>
    <p:extLst>
      <p:ext uri="{BB962C8B-B14F-4D97-AF65-F5344CB8AC3E}">
        <p14:creationId xmlns:p14="http://schemas.microsoft.com/office/powerpoint/2010/main" val="8773787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For the sake of understanding these formulas a bit better, the image below shows how information gain was calculated for a decision tree with Gini criterion.</a:t>
            </a:r>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Common</a:t>
            </a:r>
            <a:r>
              <a:rPr lang="en-US" baseline="0" dirty="0"/>
              <a:t> practice is to assign the negative class as the absence of something (</a:t>
            </a:r>
            <a:r>
              <a:rPr lang="en-US" baseline="0" dirty="0" err="1"/>
              <a:t>ie</a:t>
            </a:r>
            <a:r>
              <a:rPr lang="en-US" baseline="0" dirty="0"/>
              <a:t> absence of a tumor), but it </a:t>
            </a:r>
            <a:r>
              <a:rPr lang="en-US" baseline="0" dirty="0" err="1"/>
              <a:t>doesn</a:t>
            </a:r>
            <a:r>
              <a:rPr lang="mr-IN" baseline="0" dirty="0"/>
              <a:t>’</a:t>
            </a:r>
            <a:r>
              <a:rPr lang="en-US" baseline="0" dirty="0"/>
              <a:t>t really matter what you assign what. </a:t>
            </a:r>
          </a:p>
          <a:p>
            <a:endParaRPr lang="en-US" baseline="0" dirty="0"/>
          </a:p>
          <a:p>
            <a:r>
              <a:rPr lang="en-US" baseline="0" dirty="0"/>
              <a:t>positive class typically is the presence of something we are looking for. </a:t>
            </a:r>
          </a:p>
          <a:p>
            <a:endParaRPr lang="en-US" baseline="0" dirty="0"/>
          </a:p>
          <a:p>
            <a:r>
              <a:rPr lang="en-US" baseline="0" dirty="0"/>
              <a:t>This example is just with two classes. Later on, with our digits example, we will talk about multiclass classification problems as well. in that case our variable y can take on multiple values {0, 1, 2, 3, 4, 5, 6, 7, 8, 9}</a:t>
            </a:r>
            <a:endParaRPr lang="en-US" dirty="0"/>
          </a:p>
        </p:txBody>
      </p:sp>
      <p:sp>
        <p:nvSpPr>
          <p:cNvPr id="4" name="Slide Number Placeholder 3"/>
          <p:cNvSpPr>
            <a:spLocks noGrp="1"/>
          </p:cNvSpPr>
          <p:nvPr>
            <p:ph type="sldNum" sz="quarter" idx="10"/>
          </p:nvPr>
        </p:nvSpPr>
        <p:spPr/>
        <p:txBody>
          <a:bodyPr/>
          <a:lstStyle/>
          <a:p>
            <a:fld id="{6B573416-B7DF-8D4F-92B3-793638796327}" type="slidenum">
              <a:rPr lang="en-US" smtClean="0"/>
              <a:t>18</a:t>
            </a:fld>
            <a:endParaRPr lang="en-US"/>
          </a:p>
        </p:txBody>
      </p:sp>
    </p:spTree>
    <p:extLst>
      <p:ext uri="{BB962C8B-B14F-4D97-AF65-F5344CB8AC3E}">
        <p14:creationId xmlns:p14="http://schemas.microsoft.com/office/powerpoint/2010/main" val="11951632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sz="1200" b="0" i="0" kern="1200" dirty="0">
                <a:solidFill>
                  <a:schemeClr val="tx1"/>
                </a:solidFill>
                <a:effectLst/>
                <a:latin typeface="+mn-lt"/>
                <a:ea typeface="+mn-ea"/>
                <a:cs typeface="+mn-cs"/>
              </a:rPr>
              <a:t>For the sake of understanding these formulas a bit better, the image below shows how information gain was calculated for a decision tree with Entropy.</a:t>
            </a:r>
            <a:endParaRPr lang="en-US" dirty="0"/>
          </a:p>
          <a:p>
            <a:endParaRPr lang="en-US" dirty="0"/>
          </a:p>
          <a:p>
            <a:endParaRPr lang="en-US" dirty="0"/>
          </a:p>
          <a:p>
            <a:endParaRPr lang="en-US" dirty="0"/>
          </a:p>
          <a:p>
            <a:endParaRPr lang="en-US" dirty="0"/>
          </a:p>
          <a:p>
            <a:endParaRPr lang="en-US" dirty="0"/>
          </a:p>
          <a:p>
            <a:r>
              <a:rPr lang="en-US" dirty="0"/>
              <a:t>Common</a:t>
            </a:r>
            <a:r>
              <a:rPr lang="en-US" baseline="0" dirty="0"/>
              <a:t> practice is to assign the negative class as the absence of something (</a:t>
            </a:r>
            <a:r>
              <a:rPr lang="en-US" baseline="0" dirty="0" err="1"/>
              <a:t>ie</a:t>
            </a:r>
            <a:r>
              <a:rPr lang="en-US" baseline="0" dirty="0"/>
              <a:t> absence of a tumor), but it </a:t>
            </a:r>
            <a:r>
              <a:rPr lang="en-US" baseline="0" dirty="0" err="1"/>
              <a:t>doesn</a:t>
            </a:r>
            <a:r>
              <a:rPr lang="mr-IN" baseline="0" dirty="0"/>
              <a:t>’</a:t>
            </a:r>
            <a:r>
              <a:rPr lang="en-US" baseline="0" dirty="0"/>
              <a:t>t really matter what you assign what. </a:t>
            </a:r>
          </a:p>
          <a:p>
            <a:endParaRPr lang="en-US" baseline="0" dirty="0"/>
          </a:p>
          <a:p>
            <a:r>
              <a:rPr lang="en-US" baseline="0" dirty="0"/>
              <a:t>positive class typically is the presence of something we are looking for. </a:t>
            </a:r>
          </a:p>
          <a:p>
            <a:endParaRPr lang="en-US" baseline="0" dirty="0"/>
          </a:p>
          <a:p>
            <a:r>
              <a:rPr lang="en-US" baseline="0" dirty="0"/>
              <a:t>This example is just with two classes. Later on, with our digits example, we will talk about multiclass classification problems as well. in that case our variable y can take on multiple values {0, 1, 2, 3, 4, 5, 6, 7, 8, 9}</a:t>
            </a:r>
            <a:endParaRPr lang="en-US" dirty="0"/>
          </a:p>
        </p:txBody>
      </p:sp>
      <p:sp>
        <p:nvSpPr>
          <p:cNvPr id="4" name="Slide Number Placeholder 3"/>
          <p:cNvSpPr>
            <a:spLocks noGrp="1"/>
          </p:cNvSpPr>
          <p:nvPr>
            <p:ph type="sldNum" sz="quarter" idx="10"/>
          </p:nvPr>
        </p:nvSpPr>
        <p:spPr/>
        <p:txBody>
          <a:bodyPr/>
          <a:lstStyle/>
          <a:p>
            <a:fld id="{6B573416-B7DF-8D4F-92B3-793638796327}" type="slidenum">
              <a:rPr lang="en-US" smtClean="0"/>
              <a:t>19</a:t>
            </a:fld>
            <a:endParaRPr lang="en-US"/>
          </a:p>
        </p:txBody>
      </p:sp>
    </p:spTree>
    <p:extLst>
      <p:ext uri="{BB962C8B-B14F-4D97-AF65-F5344CB8AC3E}">
        <p14:creationId xmlns:p14="http://schemas.microsoft.com/office/powerpoint/2010/main" val="11423009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Prework</a:t>
            </a:r>
            <a:r>
              <a:rPr lang="en-US" baseline="0" dirty="0"/>
              <a:t> Review</a:t>
            </a:r>
            <a:r>
              <a:rPr lang="en-US" baseline="0"/>
              <a:t>: </a:t>
            </a:r>
            <a:endParaRPr lang="en-US" sz="1200" dirty="0">
              <a:latin typeface="Georgia"/>
              <a:ea typeface="Georgia"/>
              <a:cs typeface="Georgia"/>
              <a:sym typeface="Georgia"/>
            </a:endParaRPr>
          </a:p>
          <a:p>
            <a:pPr marL="203200" marR="0" lvl="0" indent="-256540" algn="l" rtl="0">
              <a:spcBef>
                <a:spcPts val="0"/>
              </a:spcBef>
              <a:buSzPct val="100000"/>
              <a:buFont typeface="Georgia"/>
              <a:buChar char="‣"/>
            </a:pPr>
            <a:r>
              <a:rPr lang="en-US" sz="1200" dirty="0">
                <a:latin typeface="Georgia"/>
                <a:ea typeface="Georgia"/>
                <a:cs typeface="Georgia"/>
                <a:sym typeface="Georgia"/>
              </a:rPr>
              <a:t>Implement a linear model with the </a:t>
            </a:r>
            <a:r>
              <a:rPr lang="en-US" sz="1200" dirty="0" err="1">
                <a:latin typeface="Georgia"/>
                <a:ea typeface="Georgia"/>
                <a:cs typeface="Georgia"/>
                <a:sym typeface="Georgia"/>
              </a:rPr>
              <a:t>sklearn</a:t>
            </a:r>
            <a:r>
              <a:rPr lang="en-US" sz="1200" dirty="0">
                <a:latin typeface="Georgia"/>
                <a:ea typeface="Georgia"/>
                <a:cs typeface="Georgia"/>
                <a:sym typeface="Georgia"/>
              </a:rPr>
              <a:t> and </a:t>
            </a:r>
            <a:r>
              <a:rPr lang="en-US" sz="1200" dirty="0" err="1">
                <a:latin typeface="Georgia"/>
                <a:ea typeface="Georgia"/>
                <a:cs typeface="Georgia"/>
                <a:sym typeface="Georgia"/>
              </a:rPr>
              <a:t>statsmodels</a:t>
            </a:r>
            <a:r>
              <a:rPr lang="en-US" sz="1200" dirty="0">
                <a:latin typeface="Georgia"/>
                <a:ea typeface="Georgia"/>
                <a:cs typeface="Georgia"/>
                <a:sym typeface="Georgia"/>
              </a:rPr>
              <a:t> libraries</a:t>
            </a:r>
          </a:p>
          <a:p>
            <a:pPr marR="0" lvl="0" algn="l" rtl="0">
              <a:spcBef>
                <a:spcPts val="0"/>
              </a:spcBef>
              <a:buNone/>
            </a:pPr>
            <a:endParaRPr lang="en-US" sz="1200" dirty="0">
              <a:latin typeface="Georgia"/>
              <a:ea typeface="Georgia"/>
              <a:cs typeface="Georgia"/>
              <a:sym typeface="Georgia"/>
            </a:endParaRPr>
          </a:p>
          <a:p>
            <a:pPr marL="203200" marR="0" lvl="0" indent="-256540" algn="l" rtl="0">
              <a:spcBef>
                <a:spcPts val="0"/>
              </a:spcBef>
              <a:buSzPct val="100000"/>
              <a:buFont typeface="Georgia"/>
              <a:buChar char="‣"/>
            </a:pPr>
            <a:r>
              <a:rPr lang="en-US" sz="1200" dirty="0">
                <a:latin typeface="Georgia"/>
                <a:ea typeface="Georgia"/>
                <a:cs typeface="Georgia"/>
                <a:sym typeface="Georgia"/>
              </a:rPr>
              <a:t>Understand what a regression coefficient is</a:t>
            </a:r>
          </a:p>
          <a:p>
            <a:pPr marR="0" lvl="0" algn="l" rtl="0">
              <a:spcBef>
                <a:spcPts val="0"/>
              </a:spcBef>
              <a:buNone/>
            </a:pPr>
            <a:endParaRPr lang="en-US" sz="1200" dirty="0">
              <a:latin typeface="Georgia"/>
              <a:ea typeface="Georgia"/>
              <a:cs typeface="Georgia"/>
              <a:sym typeface="Georgia"/>
            </a:endParaRPr>
          </a:p>
          <a:p>
            <a:pPr marL="203200" marR="0" lvl="0" indent="-256540" algn="l" rtl="0">
              <a:spcBef>
                <a:spcPts val="0"/>
              </a:spcBef>
              <a:buSzPct val="100000"/>
              <a:buFont typeface="Georgia"/>
              <a:buChar char="‣"/>
            </a:pPr>
            <a:r>
              <a:rPr lang="en-US" sz="1200" dirty="0">
                <a:latin typeface="Georgia"/>
                <a:ea typeface="Georgia"/>
                <a:cs typeface="Georgia"/>
                <a:sym typeface="Georgia"/>
              </a:rPr>
              <a:t>Recall metrics such as accuracy and misclassification</a:t>
            </a:r>
          </a:p>
          <a:p>
            <a:pPr marR="0" lvl="0" algn="l" rtl="0">
              <a:spcBef>
                <a:spcPts val="0"/>
              </a:spcBef>
              <a:buNone/>
            </a:pPr>
            <a:endParaRPr lang="en-US" sz="1200" dirty="0">
              <a:latin typeface="Georgia"/>
              <a:ea typeface="Georgia"/>
              <a:cs typeface="Georgia"/>
              <a:sym typeface="Georgia"/>
            </a:endParaRPr>
          </a:p>
          <a:p>
            <a:pPr marL="203200" marR="0" lvl="0" indent="-256540" algn="l" rtl="0">
              <a:spcBef>
                <a:spcPts val="0"/>
              </a:spcBef>
              <a:buSzPct val="100000"/>
              <a:buFont typeface="Georgia"/>
              <a:buChar char="‣"/>
            </a:pPr>
            <a:r>
              <a:rPr lang="en-US" sz="1200" dirty="0">
                <a:latin typeface="Georgia"/>
                <a:ea typeface="Georgia"/>
                <a:cs typeface="Georgia"/>
                <a:sym typeface="Georgia"/>
              </a:rPr>
              <a:t>Recall the differences between lasso/L1 and ridge/L2 regularization</a:t>
            </a:r>
          </a:p>
          <a:p>
            <a:endParaRPr lang="en-US" dirty="0"/>
          </a:p>
        </p:txBody>
      </p:sp>
      <p:sp>
        <p:nvSpPr>
          <p:cNvPr id="4" name="Slide Number Placeholder 3"/>
          <p:cNvSpPr>
            <a:spLocks noGrp="1"/>
          </p:cNvSpPr>
          <p:nvPr>
            <p:ph type="sldNum" sz="quarter" idx="10"/>
          </p:nvPr>
        </p:nvSpPr>
        <p:spPr/>
        <p:txBody>
          <a:bodyPr/>
          <a:lstStyle/>
          <a:p>
            <a:fld id="{6B573416-B7DF-8D4F-92B3-793638796327}" type="slidenum">
              <a:rPr lang="en-US" smtClean="0"/>
              <a:t>2</a:t>
            </a:fld>
            <a:endParaRPr lang="en-US"/>
          </a:p>
        </p:txBody>
      </p:sp>
    </p:spTree>
    <p:extLst>
      <p:ext uri="{BB962C8B-B14F-4D97-AF65-F5344CB8AC3E}">
        <p14:creationId xmlns:p14="http://schemas.microsoft.com/office/powerpoint/2010/main" val="147796952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datascience.stackexchange.com</a:t>
            </a:r>
            <a:r>
              <a:rPr lang="en-US" dirty="0"/>
              <a:t>/questions/10228/</a:t>
            </a:r>
            <a:r>
              <a:rPr lang="en-US" dirty="0" err="1"/>
              <a:t>gini</a:t>
            </a:r>
            <a:r>
              <a:rPr lang="en-US" dirty="0"/>
              <a:t>-impurity-vs-entropy</a:t>
            </a:r>
          </a:p>
          <a:p>
            <a:endParaRPr lang="en-US" dirty="0"/>
          </a:p>
          <a:p>
            <a:endParaRPr lang="en-US" dirty="0"/>
          </a:p>
          <a:p>
            <a:r>
              <a:rPr lang="en-US" dirty="0"/>
              <a:t>Common</a:t>
            </a:r>
            <a:r>
              <a:rPr lang="en-US" baseline="0" dirty="0"/>
              <a:t> practice is to assign the negative class as the absence of something (</a:t>
            </a:r>
            <a:r>
              <a:rPr lang="en-US" baseline="0" dirty="0" err="1"/>
              <a:t>ie</a:t>
            </a:r>
            <a:r>
              <a:rPr lang="en-US" baseline="0" dirty="0"/>
              <a:t> absence of a tumor), but it </a:t>
            </a:r>
            <a:r>
              <a:rPr lang="en-US" baseline="0" dirty="0" err="1"/>
              <a:t>doesn</a:t>
            </a:r>
            <a:r>
              <a:rPr lang="mr-IN" baseline="0" dirty="0"/>
              <a:t>’</a:t>
            </a:r>
            <a:r>
              <a:rPr lang="en-US" baseline="0" dirty="0"/>
              <a:t>t really matter what you assign what. </a:t>
            </a:r>
          </a:p>
          <a:p>
            <a:endParaRPr lang="en-US" baseline="0" dirty="0"/>
          </a:p>
          <a:p>
            <a:r>
              <a:rPr lang="en-US" baseline="0" dirty="0"/>
              <a:t>positive class typically is the presence of something we are looking for. </a:t>
            </a:r>
          </a:p>
          <a:p>
            <a:endParaRPr lang="en-US" baseline="0" dirty="0"/>
          </a:p>
          <a:p>
            <a:r>
              <a:rPr lang="en-US" baseline="0" dirty="0"/>
              <a:t>This example is just with two classes. Later on, with our digits example, we will talk about multiclass classification problems as well. in that case our variable y can take on multiple values {0, 1, 2, 3, 4, 5, 6, 7, 8, 9}</a:t>
            </a:r>
            <a:endParaRPr lang="en-US" dirty="0"/>
          </a:p>
        </p:txBody>
      </p:sp>
      <p:sp>
        <p:nvSpPr>
          <p:cNvPr id="4" name="Slide Number Placeholder 3"/>
          <p:cNvSpPr>
            <a:spLocks noGrp="1"/>
          </p:cNvSpPr>
          <p:nvPr>
            <p:ph type="sldNum" sz="quarter" idx="10"/>
          </p:nvPr>
        </p:nvSpPr>
        <p:spPr/>
        <p:txBody>
          <a:bodyPr/>
          <a:lstStyle/>
          <a:p>
            <a:fld id="{6B573416-B7DF-8D4F-92B3-793638796327}" type="slidenum">
              <a:rPr lang="en-US" smtClean="0"/>
              <a:t>20</a:t>
            </a:fld>
            <a:endParaRPr lang="en-US"/>
          </a:p>
        </p:txBody>
      </p:sp>
    </p:spTree>
    <p:extLst>
      <p:ext uri="{BB962C8B-B14F-4D97-AF65-F5344CB8AC3E}">
        <p14:creationId xmlns:p14="http://schemas.microsoft.com/office/powerpoint/2010/main" val="3960466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Common</a:t>
            </a:r>
            <a:r>
              <a:rPr lang="en-US" baseline="0" dirty="0"/>
              <a:t> practice is to assign the negative class as the absence of something (</a:t>
            </a:r>
            <a:r>
              <a:rPr lang="en-US" baseline="0" dirty="0" err="1"/>
              <a:t>ie</a:t>
            </a:r>
            <a:r>
              <a:rPr lang="en-US" baseline="0" dirty="0"/>
              <a:t> absence of a tumor), but it </a:t>
            </a:r>
            <a:r>
              <a:rPr lang="en-US" baseline="0" dirty="0" err="1"/>
              <a:t>doesn</a:t>
            </a:r>
            <a:r>
              <a:rPr lang="mr-IN" baseline="0" dirty="0"/>
              <a:t>’</a:t>
            </a:r>
            <a:r>
              <a:rPr lang="en-US" baseline="0" dirty="0"/>
              <a:t>t really matter what you assign what. </a:t>
            </a:r>
          </a:p>
          <a:p>
            <a:endParaRPr lang="en-US" baseline="0" dirty="0"/>
          </a:p>
          <a:p>
            <a:r>
              <a:rPr lang="en-US" baseline="0" dirty="0"/>
              <a:t>positive class typically is the presence of something we are looking for. </a:t>
            </a:r>
          </a:p>
          <a:p>
            <a:endParaRPr lang="en-US" baseline="0" dirty="0"/>
          </a:p>
          <a:p>
            <a:r>
              <a:rPr lang="en-US" baseline="0" dirty="0"/>
              <a:t>This example is just with two classes. Later on, with our digits example, we will talk about multiclass classification problems as well. in that case our variable y can take on multiple values {0, 1, 2, 3, 4, 5, 6, 7, 8, 9}</a:t>
            </a:r>
            <a:endParaRPr lang="en-US" dirty="0"/>
          </a:p>
        </p:txBody>
      </p:sp>
      <p:sp>
        <p:nvSpPr>
          <p:cNvPr id="4" name="Slide Number Placeholder 3"/>
          <p:cNvSpPr>
            <a:spLocks noGrp="1"/>
          </p:cNvSpPr>
          <p:nvPr>
            <p:ph type="sldNum" sz="quarter" idx="10"/>
          </p:nvPr>
        </p:nvSpPr>
        <p:spPr/>
        <p:txBody>
          <a:bodyPr/>
          <a:lstStyle/>
          <a:p>
            <a:fld id="{6B573416-B7DF-8D4F-92B3-793638796327}" type="slidenum">
              <a:rPr lang="en-US" smtClean="0"/>
              <a:t>21</a:t>
            </a:fld>
            <a:endParaRPr lang="en-US"/>
          </a:p>
        </p:txBody>
      </p:sp>
    </p:spTree>
    <p:extLst>
      <p:ext uri="{BB962C8B-B14F-4D97-AF65-F5344CB8AC3E}">
        <p14:creationId xmlns:p14="http://schemas.microsoft.com/office/powerpoint/2010/main" val="15244814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Common</a:t>
            </a:r>
            <a:r>
              <a:rPr lang="en-US" baseline="0" dirty="0"/>
              <a:t> practice is to assign the negative class as the absence of something (</a:t>
            </a:r>
            <a:r>
              <a:rPr lang="en-US" baseline="0" dirty="0" err="1"/>
              <a:t>ie</a:t>
            </a:r>
            <a:r>
              <a:rPr lang="en-US" baseline="0" dirty="0"/>
              <a:t> absence of a tumor), but it </a:t>
            </a:r>
            <a:r>
              <a:rPr lang="en-US" baseline="0" dirty="0" err="1"/>
              <a:t>doesn</a:t>
            </a:r>
            <a:r>
              <a:rPr lang="mr-IN" baseline="0" dirty="0"/>
              <a:t>’</a:t>
            </a:r>
            <a:r>
              <a:rPr lang="en-US" baseline="0" dirty="0"/>
              <a:t>t really matter what you assign what. </a:t>
            </a:r>
          </a:p>
          <a:p>
            <a:endParaRPr lang="en-US" baseline="0" dirty="0"/>
          </a:p>
          <a:p>
            <a:r>
              <a:rPr lang="en-US" baseline="0" dirty="0"/>
              <a:t>positive class typically is the presence of something we are looking for. </a:t>
            </a:r>
          </a:p>
          <a:p>
            <a:endParaRPr lang="en-US" baseline="0" dirty="0"/>
          </a:p>
          <a:p>
            <a:r>
              <a:rPr lang="en-US" baseline="0" dirty="0"/>
              <a:t>This example is just with two classes. Later on, with our digits example, we will talk about multiclass classification problems as well. in that case our variable y can take on multiple values {0, 1, 2, 3, 4, 5, 6, 7, 8, 9}</a:t>
            </a:r>
            <a:endParaRPr lang="en-US" dirty="0"/>
          </a:p>
        </p:txBody>
      </p:sp>
      <p:sp>
        <p:nvSpPr>
          <p:cNvPr id="4" name="Slide Number Placeholder 3"/>
          <p:cNvSpPr>
            <a:spLocks noGrp="1"/>
          </p:cNvSpPr>
          <p:nvPr>
            <p:ph type="sldNum" sz="quarter" idx="10"/>
          </p:nvPr>
        </p:nvSpPr>
        <p:spPr/>
        <p:txBody>
          <a:bodyPr/>
          <a:lstStyle/>
          <a:p>
            <a:fld id="{6B573416-B7DF-8D4F-92B3-793638796327}" type="slidenum">
              <a:rPr lang="en-US" smtClean="0"/>
              <a:t>22</a:t>
            </a:fld>
            <a:endParaRPr lang="en-US"/>
          </a:p>
        </p:txBody>
      </p:sp>
    </p:spTree>
    <p:extLst>
      <p:ext uri="{BB962C8B-B14F-4D97-AF65-F5344CB8AC3E}">
        <p14:creationId xmlns:p14="http://schemas.microsoft.com/office/powerpoint/2010/main" val="140663613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Common</a:t>
            </a:r>
            <a:r>
              <a:rPr lang="en-US" baseline="0" dirty="0"/>
              <a:t> practice is to assign the negative class as the absence of something (</a:t>
            </a:r>
            <a:r>
              <a:rPr lang="en-US" baseline="0" dirty="0" err="1"/>
              <a:t>ie</a:t>
            </a:r>
            <a:r>
              <a:rPr lang="en-US" baseline="0" dirty="0"/>
              <a:t> absence of a tumor), but it </a:t>
            </a:r>
            <a:r>
              <a:rPr lang="en-US" baseline="0" dirty="0" err="1"/>
              <a:t>doesn</a:t>
            </a:r>
            <a:r>
              <a:rPr lang="mr-IN" baseline="0" dirty="0"/>
              <a:t>’</a:t>
            </a:r>
            <a:r>
              <a:rPr lang="en-US" baseline="0" dirty="0"/>
              <a:t>t really matter what you assign what. </a:t>
            </a:r>
          </a:p>
          <a:p>
            <a:endParaRPr lang="en-US" baseline="0" dirty="0"/>
          </a:p>
          <a:p>
            <a:r>
              <a:rPr lang="en-US" baseline="0" dirty="0"/>
              <a:t>positive class typically is the presence of something we are looking for. </a:t>
            </a:r>
          </a:p>
          <a:p>
            <a:endParaRPr lang="en-US" baseline="0" dirty="0"/>
          </a:p>
          <a:p>
            <a:r>
              <a:rPr lang="en-US" baseline="0" dirty="0"/>
              <a:t>This example is just with two classes. Later on, with our digits example, we will talk about multiclass classification problems as well. in that case our variable y can take on multiple values {0, 1, 2, 3, 4, 5, 6, 7, 8, 9}</a:t>
            </a:r>
            <a:endParaRPr lang="en-US" dirty="0"/>
          </a:p>
        </p:txBody>
      </p:sp>
      <p:sp>
        <p:nvSpPr>
          <p:cNvPr id="4" name="Slide Number Placeholder 3"/>
          <p:cNvSpPr>
            <a:spLocks noGrp="1"/>
          </p:cNvSpPr>
          <p:nvPr>
            <p:ph type="sldNum" sz="quarter" idx="10"/>
          </p:nvPr>
        </p:nvSpPr>
        <p:spPr/>
        <p:txBody>
          <a:bodyPr/>
          <a:lstStyle/>
          <a:p>
            <a:fld id="{6B573416-B7DF-8D4F-92B3-793638796327}" type="slidenum">
              <a:rPr lang="en-US" smtClean="0"/>
              <a:t>23</a:t>
            </a:fld>
            <a:endParaRPr lang="en-US"/>
          </a:p>
        </p:txBody>
      </p:sp>
    </p:spTree>
    <p:extLst>
      <p:ext uri="{BB962C8B-B14F-4D97-AF65-F5344CB8AC3E}">
        <p14:creationId xmlns:p14="http://schemas.microsoft.com/office/powerpoint/2010/main" val="179881389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https://arxiv.org/abs/1602.04938</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dirty="0">
                <a:hlinkClick r:id="rId4"/>
              </a:rPr>
              <a:t>https://hackernoon.com/dogs-wolves-data-science-and-why-machines-must-learn-like-humans-do-41c43bc7f982</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Understanding the reasons behind predictions is important in assessing trust, which is fundamental if one plans to take action based on a prediction, or when choosing to whether to deploy a new model. </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Despite widespread adoption, machine learning models remain mostly black boxes. Understanding the reasons behind predictions is, however, quite important in assessing trust, which is fundamental if one plans to take action based on a prediction, or when choosing whether to deploy a new model.</a:t>
            </a:r>
            <a:endParaRPr lang="en-US" dirty="0"/>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Despite widespread adoption, machine learning models remain mostly black boxes. Understanding the reasons behind predictions is, however, quite important in assessing trust, which is fundamental if one plans to take action based on a prediction, or when choosing whether to deploy a new model.</a:t>
            </a:r>
            <a:endParaRPr lang="en-US" dirty="0"/>
          </a:p>
        </p:txBody>
      </p:sp>
      <p:sp>
        <p:nvSpPr>
          <p:cNvPr id="4" name="Slide Number Placeholder 3"/>
          <p:cNvSpPr>
            <a:spLocks noGrp="1"/>
          </p:cNvSpPr>
          <p:nvPr>
            <p:ph type="sldNum" sz="quarter" idx="10"/>
          </p:nvPr>
        </p:nvSpPr>
        <p:spPr/>
        <p:txBody>
          <a:bodyPr/>
          <a:lstStyle/>
          <a:p>
            <a:fld id="{6B573416-B7DF-8D4F-92B3-793638796327}" type="slidenum">
              <a:rPr lang="en-US" smtClean="0"/>
              <a:t>24</a:t>
            </a:fld>
            <a:endParaRPr lang="en-US"/>
          </a:p>
        </p:txBody>
      </p:sp>
    </p:spTree>
    <p:extLst>
      <p:ext uri="{BB962C8B-B14F-4D97-AF65-F5344CB8AC3E}">
        <p14:creationId xmlns:p14="http://schemas.microsoft.com/office/powerpoint/2010/main" val="236960994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https://arxiv.org/abs/1602.04938</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dirty="0">
                <a:hlinkClick r:id="rId4"/>
              </a:rPr>
              <a:t>https://hackernoon.com/dogs-wolves-data-science-and-why-machines-must-learn-like-humans-do-41c43bc7f982</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Understanding the reasons behind predictions is important in assessing trust, which is fundamental if one plans to take action based on a prediction, or when choosing to whether to deploy a new model. </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Despite widespread adoption, machine learning models remain mostly black boxes. Understanding the reasons behind predictions is, however, quite important in assessing trust, which is fundamental if one plans to take action based on a prediction, or when choosing whether to deploy a new model.</a:t>
            </a:r>
            <a:endParaRPr lang="en-US" dirty="0"/>
          </a:p>
          <a:p>
            <a:endParaRPr lang="en-US" dirty="0"/>
          </a:p>
        </p:txBody>
      </p:sp>
      <p:sp>
        <p:nvSpPr>
          <p:cNvPr id="4" name="Slide Number Placeholder 3"/>
          <p:cNvSpPr>
            <a:spLocks noGrp="1"/>
          </p:cNvSpPr>
          <p:nvPr>
            <p:ph type="sldNum" sz="quarter" idx="10"/>
          </p:nvPr>
        </p:nvSpPr>
        <p:spPr/>
        <p:txBody>
          <a:bodyPr/>
          <a:lstStyle/>
          <a:p>
            <a:fld id="{6B573416-B7DF-8D4F-92B3-793638796327}" type="slidenum">
              <a:rPr lang="en-US" smtClean="0"/>
              <a:t>25</a:t>
            </a:fld>
            <a:endParaRPr lang="en-US"/>
          </a:p>
        </p:txBody>
      </p:sp>
    </p:spTree>
    <p:extLst>
      <p:ext uri="{BB962C8B-B14F-4D97-AF65-F5344CB8AC3E}">
        <p14:creationId xmlns:p14="http://schemas.microsoft.com/office/powerpoint/2010/main" val="86069847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https://arxiv.org/abs/1602.04938</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dirty="0">
                <a:hlinkClick r:id="rId4"/>
              </a:rPr>
              <a:t>https://hackernoon.com/dogs-wolves-data-science-and-why-machines-must-learn-like-humans-do-41c43bc7f982</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Understanding the reasons behind predictions is important in assessing trust, which is fundamental if one plans to take action based on a prediction, or when choosing to whether to deploy a new model. </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Despite widespread adoption, machine learning models remain mostly black boxes. Understanding the reasons behind predictions is, however, quite important in assessing trust, which is fundamental if one plans to take action based on a prediction, or when choosing whether to deploy a new model.</a:t>
            </a:r>
            <a:endParaRPr lang="en-US" dirty="0"/>
          </a:p>
        </p:txBody>
      </p:sp>
      <p:sp>
        <p:nvSpPr>
          <p:cNvPr id="4" name="Slide Number Placeholder 3"/>
          <p:cNvSpPr>
            <a:spLocks noGrp="1"/>
          </p:cNvSpPr>
          <p:nvPr>
            <p:ph type="sldNum" sz="quarter" idx="10"/>
          </p:nvPr>
        </p:nvSpPr>
        <p:spPr/>
        <p:txBody>
          <a:bodyPr/>
          <a:lstStyle/>
          <a:p>
            <a:fld id="{6B573416-B7DF-8D4F-92B3-793638796327}" type="slidenum">
              <a:rPr lang="en-US" smtClean="0"/>
              <a:t>26</a:t>
            </a:fld>
            <a:endParaRPr lang="en-US"/>
          </a:p>
        </p:txBody>
      </p:sp>
    </p:spTree>
    <p:extLst>
      <p:ext uri="{BB962C8B-B14F-4D97-AF65-F5344CB8AC3E}">
        <p14:creationId xmlns:p14="http://schemas.microsoft.com/office/powerpoint/2010/main" val="315817034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Common</a:t>
            </a:r>
            <a:r>
              <a:rPr lang="en-US" baseline="0" dirty="0"/>
              <a:t> practice is to assign the negative class as the absence of something (</a:t>
            </a:r>
            <a:r>
              <a:rPr lang="en-US" baseline="0" dirty="0" err="1"/>
              <a:t>ie</a:t>
            </a:r>
            <a:r>
              <a:rPr lang="en-US" baseline="0" dirty="0"/>
              <a:t> absence of a tumor), but it </a:t>
            </a:r>
            <a:r>
              <a:rPr lang="en-US" baseline="0" dirty="0" err="1"/>
              <a:t>doesn</a:t>
            </a:r>
            <a:r>
              <a:rPr lang="mr-IN" baseline="0" dirty="0"/>
              <a:t>’</a:t>
            </a:r>
            <a:r>
              <a:rPr lang="en-US" baseline="0" dirty="0"/>
              <a:t>t really matter what you assign what. </a:t>
            </a:r>
          </a:p>
          <a:p>
            <a:endParaRPr lang="en-US" baseline="0" dirty="0"/>
          </a:p>
          <a:p>
            <a:r>
              <a:rPr lang="en-US" baseline="0" dirty="0"/>
              <a:t>positive class typically is the presence of something we are looking for. </a:t>
            </a:r>
          </a:p>
          <a:p>
            <a:endParaRPr lang="en-US" baseline="0" dirty="0"/>
          </a:p>
          <a:p>
            <a:r>
              <a:rPr lang="en-US" baseline="0" dirty="0"/>
              <a:t>This example is just with two classes. Later on, with our digits example, we will talk about multiclass classification problems as well. in that case our variable y can take on multiple values {0, 1, 2, 3, 4, 5, 6, 7, 8, 9}</a:t>
            </a:r>
            <a:endParaRPr lang="en-US" dirty="0"/>
          </a:p>
        </p:txBody>
      </p:sp>
      <p:sp>
        <p:nvSpPr>
          <p:cNvPr id="4" name="Slide Number Placeholder 3"/>
          <p:cNvSpPr>
            <a:spLocks noGrp="1"/>
          </p:cNvSpPr>
          <p:nvPr>
            <p:ph type="sldNum" sz="quarter" idx="10"/>
          </p:nvPr>
        </p:nvSpPr>
        <p:spPr/>
        <p:txBody>
          <a:bodyPr/>
          <a:lstStyle/>
          <a:p>
            <a:fld id="{6B573416-B7DF-8D4F-92B3-793638796327}" type="slidenum">
              <a:rPr lang="en-US" smtClean="0"/>
              <a:t>27</a:t>
            </a:fld>
            <a:endParaRPr lang="en-US"/>
          </a:p>
        </p:txBody>
      </p:sp>
    </p:spTree>
    <p:extLst>
      <p:ext uri="{BB962C8B-B14F-4D97-AF65-F5344CB8AC3E}">
        <p14:creationId xmlns:p14="http://schemas.microsoft.com/office/powerpoint/2010/main" val="403237661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Common</a:t>
            </a:r>
            <a:r>
              <a:rPr lang="en-US" baseline="0" dirty="0"/>
              <a:t> practice is to assign the negative class as the absence of something (</a:t>
            </a:r>
            <a:r>
              <a:rPr lang="en-US" baseline="0" dirty="0" err="1"/>
              <a:t>ie</a:t>
            </a:r>
            <a:r>
              <a:rPr lang="en-US" baseline="0" dirty="0"/>
              <a:t> absence of a tumor), but it </a:t>
            </a:r>
            <a:r>
              <a:rPr lang="en-US" baseline="0" dirty="0" err="1"/>
              <a:t>doesn</a:t>
            </a:r>
            <a:r>
              <a:rPr lang="mr-IN" baseline="0" dirty="0"/>
              <a:t>’</a:t>
            </a:r>
            <a:r>
              <a:rPr lang="en-US" baseline="0" dirty="0"/>
              <a:t>t really matter what you assign what. </a:t>
            </a:r>
          </a:p>
          <a:p>
            <a:endParaRPr lang="en-US" baseline="0" dirty="0"/>
          </a:p>
          <a:p>
            <a:r>
              <a:rPr lang="en-US" baseline="0" dirty="0"/>
              <a:t>positive class typically is the presence of something we are looking for. </a:t>
            </a:r>
          </a:p>
          <a:p>
            <a:endParaRPr lang="en-US" baseline="0" dirty="0"/>
          </a:p>
          <a:p>
            <a:r>
              <a:rPr lang="en-US" baseline="0" dirty="0"/>
              <a:t>This example is just with two classes. Later on, with our digits example, we will talk about multiclass classification problems as well. in that case our variable y can take on multiple values {0, 1, 2, 3, 4, 5, 6, 7, 8, 9}</a:t>
            </a:r>
            <a:endParaRPr lang="en-US" dirty="0"/>
          </a:p>
        </p:txBody>
      </p:sp>
      <p:sp>
        <p:nvSpPr>
          <p:cNvPr id="4" name="Slide Number Placeholder 3"/>
          <p:cNvSpPr>
            <a:spLocks noGrp="1"/>
          </p:cNvSpPr>
          <p:nvPr>
            <p:ph type="sldNum" sz="quarter" idx="10"/>
          </p:nvPr>
        </p:nvSpPr>
        <p:spPr/>
        <p:txBody>
          <a:bodyPr/>
          <a:lstStyle/>
          <a:p>
            <a:fld id="{6B573416-B7DF-8D4F-92B3-793638796327}" type="slidenum">
              <a:rPr lang="en-US" smtClean="0"/>
              <a:t>28</a:t>
            </a:fld>
            <a:endParaRPr lang="en-US"/>
          </a:p>
        </p:txBody>
      </p:sp>
    </p:spTree>
    <p:extLst>
      <p:ext uri="{BB962C8B-B14F-4D97-AF65-F5344CB8AC3E}">
        <p14:creationId xmlns:p14="http://schemas.microsoft.com/office/powerpoint/2010/main" val="80406642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Common</a:t>
            </a:r>
            <a:r>
              <a:rPr lang="en-US" baseline="0" dirty="0"/>
              <a:t> practice is to assign the negative class as the absence of something (</a:t>
            </a:r>
            <a:r>
              <a:rPr lang="en-US" baseline="0" dirty="0" err="1"/>
              <a:t>ie</a:t>
            </a:r>
            <a:r>
              <a:rPr lang="en-US" baseline="0" dirty="0"/>
              <a:t> absence of a tumor), but it </a:t>
            </a:r>
            <a:r>
              <a:rPr lang="en-US" baseline="0" dirty="0" err="1"/>
              <a:t>doesn</a:t>
            </a:r>
            <a:r>
              <a:rPr lang="mr-IN" baseline="0" dirty="0"/>
              <a:t>’</a:t>
            </a:r>
            <a:r>
              <a:rPr lang="en-US" baseline="0" dirty="0"/>
              <a:t>t really matter what you assign what. </a:t>
            </a:r>
          </a:p>
          <a:p>
            <a:endParaRPr lang="en-US" baseline="0" dirty="0"/>
          </a:p>
          <a:p>
            <a:r>
              <a:rPr lang="en-US" baseline="0" dirty="0"/>
              <a:t>positive class typically is the presence of something we are looking for. </a:t>
            </a:r>
          </a:p>
          <a:p>
            <a:endParaRPr lang="en-US" baseline="0" dirty="0"/>
          </a:p>
          <a:p>
            <a:r>
              <a:rPr lang="en-US" baseline="0" dirty="0"/>
              <a:t>This example is just with two classes. Later on, with our digits example, we will talk about multiclass classification problems as well. in that case our variable y can take on multiple values {0, 1, 2, 3, 4, 5, 6, 7, 8, 9}</a:t>
            </a:r>
            <a:endParaRPr lang="en-US" dirty="0"/>
          </a:p>
        </p:txBody>
      </p:sp>
      <p:sp>
        <p:nvSpPr>
          <p:cNvPr id="4" name="Slide Number Placeholder 3"/>
          <p:cNvSpPr>
            <a:spLocks noGrp="1"/>
          </p:cNvSpPr>
          <p:nvPr>
            <p:ph type="sldNum" sz="quarter" idx="10"/>
          </p:nvPr>
        </p:nvSpPr>
        <p:spPr/>
        <p:txBody>
          <a:bodyPr/>
          <a:lstStyle/>
          <a:p>
            <a:fld id="{6B573416-B7DF-8D4F-92B3-793638796327}" type="slidenum">
              <a:rPr lang="en-US" smtClean="0"/>
              <a:t>29</a:t>
            </a:fld>
            <a:endParaRPr lang="en-US"/>
          </a:p>
        </p:txBody>
      </p:sp>
    </p:spTree>
    <p:extLst>
      <p:ext uri="{BB962C8B-B14F-4D97-AF65-F5344CB8AC3E}">
        <p14:creationId xmlns:p14="http://schemas.microsoft.com/office/powerpoint/2010/main" val="40027343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Important</a:t>
            </a:r>
            <a:r>
              <a:rPr lang="en-US" baseline="0" dirty="0"/>
              <a:t> to point out that you really do need more than 50 samples. </a:t>
            </a:r>
            <a:endParaRPr lang="en-US" dirty="0"/>
          </a:p>
          <a:p>
            <a:endParaRPr lang="en-US" dirty="0"/>
          </a:p>
          <a:p>
            <a:r>
              <a:rPr lang="en-US" dirty="0"/>
              <a:t>Check Jake</a:t>
            </a:r>
            <a:r>
              <a:rPr lang="en-US" baseline="0" dirty="0"/>
              <a:t> </a:t>
            </a:r>
            <a:r>
              <a:rPr lang="en-US" baseline="0" dirty="0" err="1"/>
              <a:t>Vanderplas</a:t>
            </a:r>
            <a:endParaRPr lang="en-US" dirty="0"/>
          </a:p>
        </p:txBody>
      </p:sp>
      <p:sp>
        <p:nvSpPr>
          <p:cNvPr id="4" name="Slide Number Placeholder 3"/>
          <p:cNvSpPr>
            <a:spLocks noGrp="1"/>
          </p:cNvSpPr>
          <p:nvPr>
            <p:ph type="sldNum" sz="quarter" idx="10"/>
          </p:nvPr>
        </p:nvSpPr>
        <p:spPr/>
        <p:txBody>
          <a:bodyPr/>
          <a:lstStyle/>
          <a:p>
            <a:fld id="{6B573416-B7DF-8D4F-92B3-793638796327}" type="slidenum">
              <a:rPr lang="en-US" smtClean="0"/>
              <a:t>3</a:t>
            </a:fld>
            <a:endParaRPr lang="en-US"/>
          </a:p>
        </p:txBody>
      </p:sp>
    </p:spTree>
    <p:extLst>
      <p:ext uri="{BB962C8B-B14F-4D97-AF65-F5344CB8AC3E}">
        <p14:creationId xmlns:p14="http://schemas.microsoft.com/office/powerpoint/2010/main" val="176012047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Common</a:t>
            </a:r>
            <a:r>
              <a:rPr lang="en-US" baseline="0" dirty="0"/>
              <a:t> practice is to assign the negative class as the absence of something (</a:t>
            </a:r>
            <a:r>
              <a:rPr lang="en-US" baseline="0" dirty="0" err="1"/>
              <a:t>ie</a:t>
            </a:r>
            <a:r>
              <a:rPr lang="en-US" baseline="0" dirty="0"/>
              <a:t> absence of a tumor), but it </a:t>
            </a:r>
            <a:r>
              <a:rPr lang="en-US" baseline="0" dirty="0" err="1"/>
              <a:t>doesn</a:t>
            </a:r>
            <a:r>
              <a:rPr lang="mr-IN" baseline="0" dirty="0"/>
              <a:t>’</a:t>
            </a:r>
            <a:r>
              <a:rPr lang="en-US" baseline="0" dirty="0"/>
              <a:t>t really matter what you assign what. </a:t>
            </a:r>
          </a:p>
          <a:p>
            <a:endParaRPr lang="en-US" baseline="0" dirty="0"/>
          </a:p>
          <a:p>
            <a:r>
              <a:rPr lang="en-US" baseline="0" dirty="0"/>
              <a:t>positive class typically is the presence of something we are looking for. </a:t>
            </a:r>
          </a:p>
          <a:p>
            <a:endParaRPr lang="en-US" baseline="0" dirty="0"/>
          </a:p>
          <a:p>
            <a:r>
              <a:rPr lang="en-US" baseline="0" dirty="0"/>
              <a:t>This example is just with two classes. Later on, with our digits example, we will talk about multiclass classification problems as well. in that case our variable y can take on multiple values {0, 1, 2, 3, 4, 5, 6, 7, 8, 9}</a:t>
            </a:r>
            <a:endParaRPr lang="en-US" dirty="0"/>
          </a:p>
        </p:txBody>
      </p:sp>
      <p:sp>
        <p:nvSpPr>
          <p:cNvPr id="4" name="Slide Number Placeholder 3"/>
          <p:cNvSpPr>
            <a:spLocks noGrp="1"/>
          </p:cNvSpPr>
          <p:nvPr>
            <p:ph type="sldNum" sz="quarter" idx="10"/>
          </p:nvPr>
        </p:nvSpPr>
        <p:spPr/>
        <p:txBody>
          <a:bodyPr/>
          <a:lstStyle/>
          <a:p>
            <a:fld id="{6B573416-B7DF-8D4F-92B3-793638796327}" type="slidenum">
              <a:rPr lang="en-US" smtClean="0"/>
              <a:t>30</a:t>
            </a:fld>
            <a:endParaRPr lang="en-US"/>
          </a:p>
        </p:txBody>
      </p:sp>
    </p:spTree>
    <p:extLst>
      <p:ext uri="{BB962C8B-B14F-4D97-AF65-F5344CB8AC3E}">
        <p14:creationId xmlns:p14="http://schemas.microsoft.com/office/powerpoint/2010/main" val="22690632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Common</a:t>
            </a:r>
            <a:r>
              <a:rPr lang="en-US" baseline="0" dirty="0"/>
              <a:t> practice is to assign the negative class as the absence of something (</a:t>
            </a:r>
            <a:r>
              <a:rPr lang="en-US" baseline="0" dirty="0" err="1"/>
              <a:t>ie</a:t>
            </a:r>
            <a:r>
              <a:rPr lang="en-US" baseline="0" dirty="0"/>
              <a:t> absence of a tumor), but it </a:t>
            </a:r>
            <a:r>
              <a:rPr lang="en-US" baseline="0" dirty="0" err="1"/>
              <a:t>doesn</a:t>
            </a:r>
            <a:r>
              <a:rPr lang="mr-IN" baseline="0" dirty="0"/>
              <a:t>’</a:t>
            </a:r>
            <a:r>
              <a:rPr lang="en-US" baseline="0" dirty="0"/>
              <a:t>t really matter what you assign what. </a:t>
            </a:r>
          </a:p>
          <a:p>
            <a:endParaRPr lang="en-US" baseline="0" dirty="0"/>
          </a:p>
          <a:p>
            <a:r>
              <a:rPr lang="en-US" baseline="0" dirty="0"/>
              <a:t>positive class typically is the presence of something we are looking for. </a:t>
            </a:r>
          </a:p>
          <a:p>
            <a:endParaRPr lang="en-US" baseline="0" dirty="0"/>
          </a:p>
          <a:p>
            <a:r>
              <a:rPr lang="en-US" baseline="0" dirty="0"/>
              <a:t>This example is just with two classes. Later on, with our digits example, we will talk about multiclass classification problems as well. in that case our variable y can take on multiple values {0, 1, 2, 3, 4, 5, 6, 7, 8, 9}</a:t>
            </a:r>
            <a:endParaRPr lang="en-US" dirty="0"/>
          </a:p>
        </p:txBody>
      </p:sp>
      <p:sp>
        <p:nvSpPr>
          <p:cNvPr id="4" name="Slide Number Placeholder 3"/>
          <p:cNvSpPr>
            <a:spLocks noGrp="1"/>
          </p:cNvSpPr>
          <p:nvPr>
            <p:ph type="sldNum" sz="quarter" idx="10"/>
          </p:nvPr>
        </p:nvSpPr>
        <p:spPr/>
        <p:txBody>
          <a:bodyPr/>
          <a:lstStyle/>
          <a:p>
            <a:fld id="{6B573416-B7DF-8D4F-92B3-793638796327}" type="slidenum">
              <a:rPr lang="en-US" smtClean="0"/>
              <a:t>31</a:t>
            </a:fld>
            <a:endParaRPr lang="en-US"/>
          </a:p>
        </p:txBody>
      </p:sp>
    </p:spTree>
    <p:extLst>
      <p:ext uri="{BB962C8B-B14F-4D97-AF65-F5344CB8AC3E}">
        <p14:creationId xmlns:p14="http://schemas.microsoft.com/office/powerpoint/2010/main" val="342308196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https://stackoverflow.com/questions/49853303/how-to-install-pydot-graphviz-on-google-colab</a:t>
            </a:r>
            <a:endParaRPr lang="en-US" dirty="0"/>
          </a:p>
        </p:txBody>
      </p:sp>
      <p:sp>
        <p:nvSpPr>
          <p:cNvPr id="4" name="Slide Number Placeholder 3"/>
          <p:cNvSpPr>
            <a:spLocks noGrp="1"/>
          </p:cNvSpPr>
          <p:nvPr>
            <p:ph type="sldNum" sz="quarter" idx="10"/>
          </p:nvPr>
        </p:nvSpPr>
        <p:spPr/>
        <p:txBody>
          <a:bodyPr/>
          <a:lstStyle/>
          <a:p>
            <a:fld id="{6B573416-B7DF-8D4F-92B3-793638796327}" type="slidenum">
              <a:rPr lang="en-US" smtClean="0"/>
              <a:t>32</a:t>
            </a:fld>
            <a:endParaRPr lang="en-US"/>
          </a:p>
        </p:txBody>
      </p:sp>
    </p:spTree>
    <p:extLst>
      <p:ext uri="{BB962C8B-B14F-4D97-AF65-F5344CB8AC3E}">
        <p14:creationId xmlns:p14="http://schemas.microsoft.com/office/powerpoint/2010/main" val="70139809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https://stackoverflow.com/questions/49853303/how-to-install-pydot-graphviz-on-google-colab</a:t>
            </a:r>
            <a:endParaRPr lang="en-US" dirty="0"/>
          </a:p>
        </p:txBody>
      </p:sp>
      <p:sp>
        <p:nvSpPr>
          <p:cNvPr id="4" name="Slide Number Placeholder 3"/>
          <p:cNvSpPr>
            <a:spLocks noGrp="1"/>
          </p:cNvSpPr>
          <p:nvPr>
            <p:ph type="sldNum" sz="quarter" idx="10"/>
          </p:nvPr>
        </p:nvSpPr>
        <p:spPr/>
        <p:txBody>
          <a:bodyPr/>
          <a:lstStyle/>
          <a:p>
            <a:fld id="{6B573416-B7DF-8D4F-92B3-793638796327}" type="slidenum">
              <a:rPr lang="en-US" smtClean="0"/>
              <a:t>33</a:t>
            </a:fld>
            <a:endParaRPr lang="en-US"/>
          </a:p>
        </p:txBody>
      </p:sp>
    </p:spTree>
    <p:extLst>
      <p:ext uri="{BB962C8B-B14F-4D97-AF65-F5344CB8AC3E}">
        <p14:creationId xmlns:p14="http://schemas.microsoft.com/office/powerpoint/2010/main" val="316398971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https://stackoverflow.com/questions/49853303/how-to-install-pydot-graphviz-on-google-colab</a:t>
            </a:r>
            <a:endParaRPr lang="en-US" dirty="0"/>
          </a:p>
        </p:txBody>
      </p:sp>
      <p:sp>
        <p:nvSpPr>
          <p:cNvPr id="4" name="Slide Number Placeholder 3"/>
          <p:cNvSpPr>
            <a:spLocks noGrp="1"/>
          </p:cNvSpPr>
          <p:nvPr>
            <p:ph type="sldNum" sz="quarter" idx="10"/>
          </p:nvPr>
        </p:nvSpPr>
        <p:spPr/>
        <p:txBody>
          <a:bodyPr/>
          <a:lstStyle/>
          <a:p>
            <a:fld id="{6B573416-B7DF-8D4F-92B3-793638796327}" type="slidenum">
              <a:rPr lang="en-US" smtClean="0"/>
              <a:t>34</a:t>
            </a:fld>
            <a:endParaRPr lang="en-US"/>
          </a:p>
        </p:txBody>
      </p:sp>
    </p:spTree>
    <p:extLst>
      <p:ext uri="{BB962C8B-B14F-4D97-AF65-F5344CB8AC3E}">
        <p14:creationId xmlns:p14="http://schemas.microsoft.com/office/powerpoint/2010/main" val="57566479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https://stackoverflow.com/questions/49853303/how-to-install-pydot-graphviz-on-google-colab</a:t>
            </a:r>
            <a:endParaRPr lang="en-US" dirty="0"/>
          </a:p>
        </p:txBody>
      </p:sp>
      <p:sp>
        <p:nvSpPr>
          <p:cNvPr id="4" name="Slide Number Placeholder 3"/>
          <p:cNvSpPr>
            <a:spLocks noGrp="1"/>
          </p:cNvSpPr>
          <p:nvPr>
            <p:ph type="sldNum" sz="quarter" idx="10"/>
          </p:nvPr>
        </p:nvSpPr>
        <p:spPr/>
        <p:txBody>
          <a:bodyPr/>
          <a:lstStyle/>
          <a:p>
            <a:fld id="{6B573416-B7DF-8D4F-92B3-793638796327}" type="slidenum">
              <a:rPr lang="en-US" smtClean="0"/>
              <a:t>35</a:t>
            </a:fld>
            <a:endParaRPr lang="en-US"/>
          </a:p>
        </p:txBody>
      </p:sp>
    </p:spTree>
    <p:extLst>
      <p:ext uri="{BB962C8B-B14F-4D97-AF65-F5344CB8AC3E}">
        <p14:creationId xmlns:p14="http://schemas.microsoft.com/office/powerpoint/2010/main" val="69288042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github.com</a:t>
            </a:r>
            <a:r>
              <a:rPr lang="en-US" dirty="0"/>
              <a:t>/</a:t>
            </a:r>
            <a:r>
              <a:rPr lang="en-US" dirty="0" err="1"/>
              <a:t>parrt</a:t>
            </a:r>
            <a:r>
              <a:rPr lang="en-US" dirty="0"/>
              <a:t>/</a:t>
            </a:r>
            <a:r>
              <a:rPr lang="en-US" dirty="0" err="1"/>
              <a:t>dtreeviz</a:t>
            </a:r>
            <a:endParaRPr lang="en-US" dirty="0"/>
          </a:p>
          <a:p>
            <a:r>
              <a:rPr lang="en-US" dirty="0"/>
              <a:t>https://</a:t>
            </a:r>
            <a:r>
              <a:rPr lang="en-US" dirty="0" err="1"/>
              <a:t>explained.ai</a:t>
            </a:r>
            <a:r>
              <a:rPr lang="en-US" dirty="0"/>
              <a:t>/decision-tree-</a:t>
            </a:r>
            <a:r>
              <a:rPr lang="en-US" dirty="0" err="1"/>
              <a:t>viz</a:t>
            </a:r>
            <a:r>
              <a:rPr lang="en-US" dirty="0"/>
              <a:t>/</a:t>
            </a:r>
          </a:p>
          <a:p>
            <a:endParaRPr lang="en-US" dirty="0"/>
          </a:p>
          <a:p>
            <a:r>
              <a:rPr lang="en-US" dirty="0"/>
              <a:t>Common</a:t>
            </a:r>
            <a:r>
              <a:rPr lang="en-US" baseline="0" dirty="0"/>
              <a:t> practice is to assign the negative class as the absence of something (</a:t>
            </a:r>
            <a:r>
              <a:rPr lang="en-US" baseline="0" dirty="0" err="1"/>
              <a:t>ie</a:t>
            </a:r>
            <a:r>
              <a:rPr lang="en-US" baseline="0" dirty="0"/>
              <a:t> absence of a tumor), but it </a:t>
            </a:r>
            <a:r>
              <a:rPr lang="en-US" baseline="0" dirty="0" err="1"/>
              <a:t>doesn</a:t>
            </a:r>
            <a:r>
              <a:rPr lang="mr-IN" baseline="0" dirty="0"/>
              <a:t>’</a:t>
            </a:r>
            <a:r>
              <a:rPr lang="en-US" baseline="0" dirty="0"/>
              <a:t>t really matter what you assign what. </a:t>
            </a:r>
          </a:p>
          <a:p>
            <a:endParaRPr lang="en-US" baseline="0" dirty="0"/>
          </a:p>
          <a:p>
            <a:r>
              <a:rPr lang="en-US" baseline="0" dirty="0"/>
              <a:t>positive class typically is the presence of something we are looking for. </a:t>
            </a:r>
          </a:p>
          <a:p>
            <a:endParaRPr lang="en-US" baseline="0" dirty="0"/>
          </a:p>
          <a:p>
            <a:r>
              <a:rPr lang="en-US" baseline="0" dirty="0"/>
              <a:t>This example is just with two classes. Later on, with our digits example, we will talk about multiclass classification problems as well. in that case our variable y can take on multiple values {0, 1, 2, 3, 4, 5, 6, 7, 8, 9}</a:t>
            </a:r>
            <a:endParaRPr lang="en-US" dirty="0"/>
          </a:p>
        </p:txBody>
      </p:sp>
      <p:sp>
        <p:nvSpPr>
          <p:cNvPr id="4" name="Slide Number Placeholder 3"/>
          <p:cNvSpPr>
            <a:spLocks noGrp="1"/>
          </p:cNvSpPr>
          <p:nvPr>
            <p:ph type="sldNum" sz="quarter" idx="10"/>
          </p:nvPr>
        </p:nvSpPr>
        <p:spPr/>
        <p:txBody>
          <a:bodyPr/>
          <a:lstStyle/>
          <a:p>
            <a:fld id="{6B573416-B7DF-8D4F-92B3-793638796327}" type="slidenum">
              <a:rPr lang="en-US" smtClean="0"/>
              <a:t>36</a:t>
            </a:fld>
            <a:endParaRPr lang="en-US"/>
          </a:p>
        </p:txBody>
      </p:sp>
    </p:spTree>
    <p:extLst>
      <p:ext uri="{BB962C8B-B14F-4D97-AF65-F5344CB8AC3E}">
        <p14:creationId xmlns:p14="http://schemas.microsoft.com/office/powerpoint/2010/main" val="159323329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github.com</a:t>
            </a:r>
            <a:r>
              <a:rPr lang="en-US" dirty="0"/>
              <a:t>/</a:t>
            </a:r>
            <a:r>
              <a:rPr lang="en-US" dirty="0" err="1"/>
              <a:t>parrt</a:t>
            </a:r>
            <a:r>
              <a:rPr lang="en-US" dirty="0"/>
              <a:t>/</a:t>
            </a:r>
            <a:r>
              <a:rPr lang="en-US" dirty="0" err="1"/>
              <a:t>dtreeviz</a:t>
            </a:r>
            <a:endParaRPr lang="en-US" dirty="0"/>
          </a:p>
          <a:p>
            <a:r>
              <a:rPr lang="en-US" dirty="0"/>
              <a:t>https://</a:t>
            </a:r>
            <a:r>
              <a:rPr lang="en-US" dirty="0" err="1"/>
              <a:t>explained.ai</a:t>
            </a:r>
            <a:r>
              <a:rPr lang="en-US" dirty="0"/>
              <a:t>/decision-tree-</a:t>
            </a:r>
            <a:r>
              <a:rPr lang="en-US" dirty="0" err="1"/>
              <a:t>viz</a:t>
            </a:r>
            <a:r>
              <a:rPr lang="en-US" dirty="0"/>
              <a:t>/</a:t>
            </a:r>
          </a:p>
          <a:p>
            <a:endParaRPr lang="en-US" dirty="0"/>
          </a:p>
          <a:p>
            <a:r>
              <a:rPr lang="en-US" dirty="0"/>
              <a:t>Common</a:t>
            </a:r>
            <a:r>
              <a:rPr lang="en-US" baseline="0" dirty="0"/>
              <a:t> practice is to assign the negative class as the absence of something (</a:t>
            </a:r>
            <a:r>
              <a:rPr lang="en-US" baseline="0" dirty="0" err="1"/>
              <a:t>ie</a:t>
            </a:r>
            <a:r>
              <a:rPr lang="en-US" baseline="0" dirty="0"/>
              <a:t> absence of a tumor), but it </a:t>
            </a:r>
            <a:r>
              <a:rPr lang="en-US" baseline="0" dirty="0" err="1"/>
              <a:t>doesn</a:t>
            </a:r>
            <a:r>
              <a:rPr lang="mr-IN" baseline="0" dirty="0"/>
              <a:t>’</a:t>
            </a:r>
            <a:r>
              <a:rPr lang="en-US" baseline="0" dirty="0"/>
              <a:t>t really matter what you assign what. </a:t>
            </a:r>
          </a:p>
          <a:p>
            <a:endParaRPr lang="en-US" baseline="0" dirty="0"/>
          </a:p>
          <a:p>
            <a:r>
              <a:rPr lang="en-US" baseline="0" dirty="0"/>
              <a:t>positive class typically is the presence of something we are looking for. </a:t>
            </a:r>
          </a:p>
          <a:p>
            <a:endParaRPr lang="en-US" baseline="0" dirty="0"/>
          </a:p>
          <a:p>
            <a:r>
              <a:rPr lang="en-US" baseline="0" dirty="0"/>
              <a:t>This example is just with two classes. Later on, with our digits example, we will talk about multiclass classification problems as well. in that case our variable y can take on multiple values {0, 1, 2, 3, 4, 5, 6, 7, 8, 9}</a:t>
            </a:r>
            <a:endParaRPr lang="en-US" dirty="0"/>
          </a:p>
        </p:txBody>
      </p:sp>
      <p:sp>
        <p:nvSpPr>
          <p:cNvPr id="4" name="Slide Number Placeholder 3"/>
          <p:cNvSpPr>
            <a:spLocks noGrp="1"/>
          </p:cNvSpPr>
          <p:nvPr>
            <p:ph type="sldNum" sz="quarter" idx="10"/>
          </p:nvPr>
        </p:nvSpPr>
        <p:spPr/>
        <p:txBody>
          <a:bodyPr/>
          <a:lstStyle/>
          <a:p>
            <a:fld id="{6B573416-B7DF-8D4F-92B3-793638796327}" type="slidenum">
              <a:rPr lang="en-US" smtClean="0"/>
              <a:t>37</a:t>
            </a:fld>
            <a:endParaRPr lang="en-US"/>
          </a:p>
        </p:txBody>
      </p:sp>
    </p:spTree>
    <p:extLst>
      <p:ext uri="{BB962C8B-B14F-4D97-AF65-F5344CB8AC3E}">
        <p14:creationId xmlns:p14="http://schemas.microsoft.com/office/powerpoint/2010/main" val="203250874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github.com</a:t>
            </a:r>
            <a:r>
              <a:rPr lang="en-US" dirty="0"/>
              <a:t>/</a:t>
            </a:r>
            <a:r>
              <a:rPr lang="en-US" dirty="0" err="1"/>
              <a:t>parrt</a:t>
            </a:r>
            <a:r>
              <a:rPr lang="en-US" dirty="0"/>
              <a:t>/</a:t>
            </a:r>
            <a:r>
              <a:rPr lang="en-US" dirty="0" err="1"/>
              <a:t>dtreeviz</a:t>
            </a:r>
            <a:endParaRPr lang="en-US" dirty="0"/>
          </a:p>
          <a:p>
            <a:r>
              <a:rPr lang="en-US" dirty="0"/>
              <a:t>https://</a:t>
            </a:r>
            <a:r>
              <a:rPr lang="en-US" dirty="0" err="1"/>
              <a:t>explained.ai</a:t>
            </a:r>
            <a:r>
              <a:rPr lang="en-US" dirty="0"/>
              <a:t>/decision-tree-</a:t>
            </a:r>
            <a:r>
              <a:rPr lang="en-US" dirty="0" err="1"/>
              <a:t>viz</a:t>
            </a:r>
            <a:r>
              <a:rPr lang="en-US" dirty="0"/>
              <a:t>/</a:t>
            </a:r>
          </a:p>
          <a:p>
            <a:endParaRPr lang="en-US" dirty="0"/>
          </a:p>
          <a:p>
            <a:r>
              <a:rPr lang="en-US" dirty="0"/>
              <a:t>Common</a:t>
            </a:r>
            <a:r>
              <a:rPr lang="en-US" baseline="0" dirty="0"/>
              <a:t> practice is to assign the negative class as the absence of something (</a:t>
            </a:r>
            <a:r>
              <a:rPr lang="en-US" baseline="0" dirty="0" err="1"/>
              <a:t>ie</a:t>
            </a:r>
            <a:r>
              <a:rPr lang="en-US" baseline="0" dirty="0"/>
              <a:t> absence of a tumor), but it </a:t>
            </a:r>
            <a:r>
              <a:rPr lang="en-US" baseline="0" dirty="0" err="1"/>
              <a:t>doesn</a:t>
            </a:r>
            <a:r>
              <a:rPr lang="mr-IN" baseline="0" dirty="0"/>
              <a:t>’</a:t>
            </a:r>
            <a:r>
              <a:rPr lang="en-US" baseline="0" dirty="0"/>
              <a:t>t really matter what you assign what. </a:t>
            </a:r>
          </a:p>
          <a:p>
            <a:endParaRPr lang="en-US" baseline="0" dirty="0"/>
          </a:p>
          <a:p>
            <a:r>
              <a:rPr lang="en-US" baseline="0" dirty="0"/>
              <a:t>positive class typically is the presence of something we are looking for. </a:t>
            </a:r>
          </a:p>
          <a:p>
            <a:endParaRPr lang="en-US" baseline="0" dirty="0"/>
          </a:p>
          <a:p>
            <a:r>
              <a:rPr lang="en-US" baseline="0" dirty="0"/>
              <a:t>This example is just with two classes. Later on, with our digits example, we will talk about multiclass classification problems as well. in that case our variable y can take on multiple values {0, 1, 2, 3, 4, 5, 6, 7, 8, 9}</a:t>
            </a:r>
            <a:endParaRPr lang="en-US" dirty="0"/>
          </a:p>
        </p:txBody>
      </p:sp>
      <p:sp>
        <p:nvSpPr>
          <p:cNvPr id="4" name="Slide Number Placeholder 3"/>
          <p:cNvSpPr>
            <a:spLocks noGrp="1"/>
          </p:cNvSpPr>
          <p:nvPr>
            <p:ph type="sldNum" sz="quarter" idx="10"/>
          </p:nvPr>
        </p:nvSpPr>
        <p:spPr/>
        <p:txBody>
          <a:bodyPr/>
          <a:lstStyle/>
          <a:p>
            <a:fld id="{6B573416-B7DF-8D4F-92B3-793638796327}" type="slidenum">
              <a:rPr lang="en-US" smtClean="0"/>
              <a:t>38</a:t>
            </a:fld>
            <a:endParaRPr lang="en-US"/>
          </a:p>
        </p:txBody>
      </p:sp>
    </p:spTree>
    <p:extLst>
      <p:ext uri="{BB962C8B-B14F-4D97-AF65-F5344CB8AC3E}">
        <p14:creationId xmlns:p14="http://schemas.microsoft.com/office/powerpoint/2010/main" val="358222607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Common</a:t>
            </a:r>
            <a:r>
              <a:rPr lang="en-US" baseline="0" dirty="0"/>
              <a:t> practice is to assign the negative class as the absence of something (</a:t>
            </a:r>
            <a:r>
              <a:rPr lang="en-US" baseline="0" dirty="0" err="1"/>
              <a:t>ie</a:t>
            </a:r>
            <a:r>
              <a:rPr lang="en-US" baseline="0" dirty="0"/>
              <a:t> absence of a tumor), but it </a:t>
            </a:r>
            <a:r>
              <a:rPr lang="en-US" baseline="0" dirty="0" err="1"/>
              <a:t>doesn</a:t>
            </a:r>
            <a:r>
              <a:rPr lang="mr-IN" baseline="0" dirty="0"/>
              <a:t>’</a:t>
            </a:r>
            <a:r>
              <a:rPr lang="en-US" baseline="0" dirty="0"/>
              <a:t>t really matter what you assign what. </a:t>
            </a:r>
          </a:p>
          <a:p>
            <a:endParaRPr lang="en-US" baseline="0" dirty="0"/>
          </a:p>
          <a:p>
            <a:r>
              <a:rPr lang="en-US" baseline="0" dirty="0"/>
              <a:t>positive class typically is the presence of something we are looking for. </a:t>
            </a:r>
          </a:p>
          <a:p>
            <a:endParaRPr lang="en-US" baseline="0" dirty="0"/>
          </a:p>
          <a:p>
            <a:r>
              <a:rPr lang="en-US" baseline="0" dirty="0"/>
              <a:t>This example is just with two classes. Later on, with our digits example, we will talk about multiclass classification problems as well. in that case our variable y can take on multiple values {0, 1, 2, 3, 4, 5, 6, 7, 8, 9}</a:t>
            </a:r>
            <a:endParaRPr lang="en-US" dirty="0"/>
          </a:p>
        </p:txBody>
      </p:sp>
      <p:sp>
        <p:nvSpPr>
          <p:cNvPr id="4" name="Slide Number Placeholder 3"/>
          <p:cNvSpPr>
            <a:spLocks noGrp="1"/>
          </p:cNvSpPr>
          <p:nvPr>
            <p:ph type="sldNum" sz="quarter" idx="10"/>
          </p:nvPr>
        </p:nvSpPr>
        <p:spPr/>
        <p:txBody>
          <a:bodyPr/>
          <a:lstStyle/>
          <a:p>
            <a:fld id="{6B573416-B7DF-8D4F-92B3-793638796327}" type="slidenum">
              <a:rPr lang="en-US" smtClean="0"/>
              <a:t>39</a:t>
            </a:fld>
            <a:endParaRPr lang="en-US"/>
          </a:p>
        </p:txBody>
      </p:sp>
    </p:spTree>
    <p:extLst>
      <p:ext uri="{BB962C8B-B14F-4D97-AF65-F5344CB8AC3E}">
        <p14:creationId xmlns:p14="http://schemas.microsoft.com/office/powerpoint/2010/main" val="8040664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Important</a:t>
            </a:r>
            <a:r>
              <a:rPr lang="en-US" baseline="0" dirty="0"/>
              <a:t> to point out that you really do need more than 50 samples. </a:t>
            </a:r>
            <a:endParaRPr lang="en-US" dirty="0"/>
          </a:p>
          <a:p>
            <a:endParaRPr lang="en-US" dirty="0"/>
          </a:p>
          <a:p>
            <a:r>
              <a:rPr lang="en-US" dirty="0"/>
              <a:t>Check Jake</a:t>
            </a:r>
            <a:r>
              <a:rPr lang="en-US" baseline="0" dirty="0"/>
              <a:t> </a:t>
            </a:r>
            <a:r>
              <a:rPr lang="en-US" baseline="0" dirty="0" err="1"/>
              <a:t>Vanderplas</a:t>
            </a:r>
            <a:endParaRPr lang="en-US" dirty="0"/>
          </a:p>
        </p:txBody>
      </p:sp>
      <p:sp>
        <p:nvSpPr>
          <p:cNvPr id="4" name="Slide Number Placeholder 3"/>
          <p:cNvSpPr>
            <a:spLocks noGrp="1"/>
          </p:cNvSpPr>
          <p:nvPr>
            <p:ph type="sldNum" sz="quarter" idx="10"/>
          </p:nvPr>
        </p:nvSpPr>
        <p:spPr/>
        <p:txBody>
          <a:bodyPr/>
          <a:lstStyle/>
          <a:p>
            <a:fld id="{6B573416-B7DF-8D4F-92B3-793638796327}" type="slidenum">
              <a:rPr lang="en-US" smtClean="0"/>
              <a:t>4</a:t>
            </a:fld>
            <a:endParaRPr lang="en-US"/>
          </a:p>
        </p:txBody>
      </p:sp>
    </p:spTree>
    <p:extLst>
      <p:ext uri="{BB962C8B-B14F-4D97-AF65-F5344CB8AC3E}">
        <p14:creationId xmlns:p14="http://schemas.microsoft.com/office/powerpoint/2010/main" val="111360847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github.com</a:t>
            </a:r>
            <a:r>
              <a:rPr lang="en-US" dirty="0"/>
              <a:t>/</a:t>
            </a:r>
            <a:r>
              <a:rPr lang="en-US" dirty="0" err="1"/>
              <a:t>parrt</a:t>
            </a:r>
            <a:r>
              <a:rPr lang="en-US" dirty="0"/>
              <a:t>/</a:t>
            </a:r>
            <a:r>
              <a:rPr lang="en-US" dirty="0" err="1"/>
              <a:t>dtreeviz</a:t>
            </a:r>
            <a:endParaRPr lang="en-US" dirty="0"/>
          </a:p>
          <a:p>
            <a:r>
              <a:rPr lang="en-US" dirty="0"/>
              <a:t>https://</a:t>
            </a:r>
            <a:r>
              <a:rPr lang="en-US" dirty="0" err="1"/>
              <a:t>explained.ai</a:t>
            </a:r>
            <a:r>
              <a:rPr lang="en-US" dirty="0"/>
              <a:t>/decision-tree-</a:t>
            </a:r>
            <a:r>
              <a:rPr lang="en-US" dirty="0" err="1"/>
              <a:t>viz</a:t>
            </a:r>
            <a:r>
              <a:rPr lang="en-US" dirty="0"/>
              <a:t>/</a:t>
            </a:r>
          </a:p>
          <a:p>
            <a:endParaRPr lang="en-US" dirty="0"/>
          </a:p>
          <a:p>
            <a:r>
              <a:rPr lang="en-US" dirty="0"/>
              <a:t>Common</a:t>
            </a:r>
            <a:r>
              <a:rPr lang="en-US" baseline="0" dirty="0"/>
              <a:t> practice is to assign the negative class as the absence of something (</a:t>
            </a:r>
            <a:r>
              <a:rPr lang="en-US" baseline="0" dirty="0" err="1"/>
              <a:t>ie</a:t>
            </a:r>
            <a:r>
              <a:rPr lang="en-US" baseline="0" dirty="0"/>
              <a:t> absence of a tumor), but it </a:t>
            </a:r>
            <a:r>
              <a:rPr lang="en-US" baseline="0" dirty="0" err="1"/>
              <a:t>doesn</a:t>
            </a:r>
            <a:r>
              <a:rPr lang="mr-IN" baseline="0" dirty="0"/>
              <a:t>’</a:t>
            </a:r>
            <a:r>
              <a:rPr lang="en-US" baseline="0" dirty="0"/>
              <a:t>t really matter what you assign what. </a:t>
            </a:r>
          </a:p>
          <a:p>
            <a:endParaRPr lang="en-US" baseline="0" dirty="0"/>
          </a:p>
          <a:p>
            <a:r>
              <a:rPr lang="en-US" baseline="0" dirty="0"/>
              <a:t>positive class typically is the presence of something we are looking for. </a:t>
            </a:r>
          </a:p>
          <a:p>
            <a:endParaRPr lang="en-US" baseline="0" dirty="0"/>
          </a:p>
          <a:p>
            <a:r>
              <a:rPr lang="en-US" baseline="0" dirty="0"/>
              <a:t>This example is just with two classes. Later on, with our digits example, we will talk about multiclass classification problems as well. in that case our variable y can take on multiple values {0, 1, 2, 3, 4, 5, 6, 7, 8, 9}</a:t>
            </a:r>
            <a:endParaRPr lang="en-US" dirty="0"/>
          </a:p>
        </p:txBody>
      </p:sp>
      <p:sp>
        <p:nvSpPr>
          <p:cNvPr id="4" name="Slide Number Placeholder 3"/>
          <p:cNvSpPr>
            <a:spLocks noGrp="1"/>
          </p:cNvSpPr>
          <p:nvPr>
            <p:ph type="sldNum" sz="quarter" idx="10"/>
          </p:nvPr>
        </p:nvSpPr>
        <p:spPr/>
        <p:txBody>
          <a:bodyPr/>
          <a:lstStyle/>
          <a:p>
            <a:fld id="{6B573416-B7DF-8D4F-92B3-793638796327}" type="slidenum">
              <a:rPr lang="en-US" smtClean="0"/>
              <a:t>40</a:t>
            </a:fld>
            <a:endParaRPr lang="en-US"/>
          </a:p>
        </p:txBody>
      </p:sp>
    </p:spTree>
    <p:extLst>
      <p:ext uri="{BB962C8B-B14F-4D97-AF65-F5344CB8AC3E}">
        <p14:creationId xmlns:p14="http://schemas.microsoft.com/office/powerpoint/2010/main" val="191823883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github.com</a:t>
            </a:r>
            <a:r>
              <a:rPr lang="en-US" dirty="0"/>
              <a:t>/</a:t>
            </a:r>
            <a:r>
              <a:rPr lang="en-US" dirty="0" err="1"/>
              <a:t>parrt</a:t>
            </a:r>
            <a:r>
              <a:rPr lang="en-US" dirty="0"/>
              <a:t>/</a:t>
            </a:r>
            <a:r>
              <a:rPr lang="en-US" dirty="0" err="1"/>
              <a:t>dtreeviz</a:t>
            </a:r>
            <a:endParaRPr lang="en-US" dirty="0"/>
          </a:p>
          <a:p>
            <a:r>
              <a:rPr lang="en-US" dirty="0"/>
              <a:t>https://</a:t>
            </a:r>
            <a:r>
              <a:rPr lang="en-US" dirty="0" err="1"/>
              <a:t>explained.ai</a:t>
            </a:r>
            <a:r>
              <a:rPr lang="en-US" dirty="0"/>
              <a:t>/decision-tree-</a:t>
            </a:r>
            <a:r>
              <a:rPr lang="en-US" dirty="0" err="1"/>
              <a:t>viz</a:t>
            </a:r>
            <a:r>
              <a:rPr lang="en-US" dirty="0"/>
              <a:t>/</a:t>
            </a:r>
          </a:p>
          <a:p>
            <a:endParaRPr lang="en-US" dirty="0"/>
          </a:p>
          <a:p>
            <a:r>
              <a:rPr lang="en-US" dirty="0"/>
              <a:t>Common</a:t>
            </a:r>
            <a:r>
              <a:rPr lang="en-US" baseline="0" dirty="0"/>
              <a:t> practice is to assign the negative class as the absence of something (</a:t>
            </a:r>
            <a:r>
              <a:rPr lang="en-US" baseline="0" dirty="0" err="1"/>
              <a:t>ie</a:t>
            </a:r>
            <a:r>
              <a:rPr lang="en-US" baseline="0" dirty="0"/>
              <a:t> absence of a tumor), but it </a:t>
            </a:r>
            <a:r>
              <a:rPr lang="en-US" baseline="0" dirty="0" err="1"/>
              <a:t>doesn</a:t>
            </a:r>
            <a:r>
              <a:rPr lang="mr-IN" baseline="0" dirty="0"/>
              <a:t>’</a:t>
            </a:r>
            <a:r>
              <a:rPr lang="en-US" baseline="0" dirty="0"/>
              <a:t>t really matter what you assign what. </a:t>
            </a:r>
          </a:p>
          <a:p>
            <a:endParaRPr lang="en-US" baseline="0" dirty="0"/>
          </a:p>
          <a:p>
            <a:r>
              <a:rPr lang="en-US" baseline="0" dirty="0"/>
              <a:t>positive class typically is the presence of something we are looking for. </a:t>
            </a:r>
          </a:p>
          <a:p>
            <a:endParaRPr lang="en-US" baseline="0" dirty="0"/>
          </a:p>
          <a:p>
            <a:r>
              <a:rPr lang="en-US" baseline="0" dirty="0"/>
              <a:t>This example is just with two classes. Later on, with our digits example, we will talk about multiclass classification problems as well. in that case our variable y can take on multiple values {0, 1, 2, 3, 4, 5, 6, 7, 8, 9}</a:t>
            </a:r>
            <a:endParaRPr lang="en-US" dirty="0"/>
          </a:p>
        </p:txBody>
      </p:sp>
      <p:sp>
        <p:nvSpPr>
          <p:cNvPr id="4" name="Slide Number Placeholder 3"/>
          <p:cNvSpPr>
            <a:spLocks noGrp="1"/>
          </p:cNvSpPr>
          <p:nvPr>
            <p:ph type="sldNum" sz="quarter" idx="10"/>
          </p:nvPr>
        </p:nvSpPr>
        <p:spPr/>
        <p:txBody>
          <a:bodyPr/>
          <a:lstStyle/>
          <a:p>
            <a:fld id="{6B573416-B7DF-8D4F-92B3-793638796327}" type="slidenum">
              <a:rPr lang="en-US" smtClean="0"/>
              <a:t>41</a:t>
            </a:fld>
            <a:endParaRPr lang="en-US"/>
          </a:p>
        </p:txBody>
      </p:sp>
    </p:spTree>
    <p:extLst>
      <p:ext uri="{BB962C8B-B14F-4D97-AF65-F5344CB8AC3E}">
        <p14:creationId xmlns:p14="http://schemas.microsoft.com/office/powerpoint/2010/main" val="15932332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 </a:t>
            </a:r>
            <a:r>
              <a:rPr lang="en-US" sz="1200" b="0" i="0" kern="1200" dirty="0">
                <a:solidFill>
                  <a:schemeClr val="tx1"/>
                </a:solidFill>
                <a:effectLst/>
                <a:latin typeface="+mn-lt"/>
                <a:ea typeface="+mn-ea"/>
                <a:cs typeface="+mn-cs"/>
              </a:rPr>
              <a:t>They are non-parametric (i.e. will outperform linear models if the relationship between features and response is highly non-linear).</a:t>
            </a:r>
          </a:p>
          <a:p>
            <a:endParaRPr lang="en-US" dirty="0"/>
          </a:p>
          <a:p>
            <a:endParaRPr lang="en-US" dirty="0"/>
          </a:p>
          <a:p>
            <a:r>
              <a:rPr lang="en-US" dirty="0"/>
              <a:t>Common</a:t>
            </a:r>
            <a:r>
              <a:rPr lang="en-US" baseline="0" dirty="0"/>
              <a:t> practice is to assign the negative class as the absence of something (</a:t>
            </a:r>
            <a:r>
              <a:rPr lang="en-US" baseline="0" dirty="0" err="1"/>
              <a:t>ie</a:t>
            </a:r>
            <a:r>
              <a:rPr lang="en-US" baseline="0" dirty="0"/>
              <a:t> absence of a tumor), but it </a:t>
            </a:r>
            <a:r>
              <a:rPr lang="en-US" baseline="0" dirty="0" err="1"/>
              <a:t>doesn</a:t>
            </a:r>
            <a:r>
              <a:rPr lang="mr-IN" baseline="0" dirty="0"/>
              <a:t>’</a:t>
            </a:r>
            <a:r>
              <a:rPr lang="en-US" baseline="0" dirty="0"/>
              <a:t>t really matter what you assign what. </a:t>
            </a:r>
          </a:p>
          <a:p>
            <a:endParaRPr lang="en-US" baseline="0" dirty="0"/>
          </a:p>
          <a:p>
            <a:r>
              <a:rPr lang="en-US" baseline="0" dirty="0"/>
              <a:t>positive class typically is the presence of something we are looking for. </a:t>
            </a:r>
          </a:p>
          <a:p>
            <a:endParaRPr lang="en-US" baseline="0" dirty="0"/>
          </a:p>
          <a:p>
            <a:r>
              <a:rPr lang="en-US" baseline="0" dirty="0"/>
              <a:t>This example is just with two classes. Later on, with our digits example, we will talk about multiclass classification problems as well. in that case our variable y can take on multiple values {0, 1, 2, 3, 4, 5, 6, 7, 8, 9}</a:t>
            </a:r>
            <a:endParaRPr lang="en-US" dirty="0"/>
          </a:p>
        </p:txBody>
      </p:sp>
      <p:sp>
        <p:nvSpPr>
          <p:cNvPr id="4" name="Slide Number Placeholder 3"/>
          <p:cNvSpPr>
            <a:spLocks noGrp="1"/>
          </p:cNvSpPr>
          <p:nvPr>
            <p:ph type="sldNum" sz="quarter" idx="10"/>
          </p:nvPr>
        </p:nvSpPr>
        <p:spPr/>
        <p:txBody>
          <a:bodyPr/>
          <a:lstStyle/>
          <a:p>
            <a:fld id="{6B573416-B7DF-8D4F-92B3-793638796327}" type="slidenum">
              <a:rPr lang="en-US" smtClean="0"/>
              <a:t>5</a:t>
            </a:fld>
            <a:endParaRPr lang="en-US"/>
          </a:p>
        </p:txBody>
      </p:sp>
    </p:spTree>
    <p:extLst>
      <p:ext uri="{BB962C8B-B14F-4D97-AF65-F5344CB8AC3E}">
        <p14:creationId xmlns:p14="http://schemas.microsoft.com/office/powerpoint/2010/main" val="10898947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Predict</a:t>
            </a:r>
            <a:r>
              <a:rPr lang="en-US" baseline="0" dirty="0"/>
              <a:t> whether Obama or Clinton would win the Democratic primary in a county in 2008.</a:t>
            </a:r>
            <a:endParaRPr lang="en-US" dirty="0"/>
          </a:p>
          <a:p>
            <a:endParaRPr lang="en-US" dirty="0"/>
          </a:p>
          <a:p>
            <a:endParaRPr lang="en-US" dirty="0"/>
          </a:p>
          <a:p>
            <a:r>
              <a:rPr lang="en-US" dirty="0"/>
              <a:t>I like this lecture a little:</a:t>
            </a:r>
            <a:r>
              <a:rPr lang="en-US" baseline="0" dirty="0"/>
              <a:t> https://</a:t>
            </a:r>
            <a:r>
              <a:rPr lang="en-US" baseline="0" dirty="0" err="1"/>
              <a:t>www.coursera.org</a:t>
            </a:r>
            <a:r>
              <a:rPr lang="en-US" baseline="0" dirty="0"/>
              <a:t>/learn/practical-machine-learning/lecture/</a:t>
            </a:r>
            <a:r>
              <a:rPr lang="en-US" baseline="0" dirty="0" err="1"/>
              <a:t>EALzX</a:t>
            </a:r>
            <a:r>
              <a:rPr lang="en-US" baseline="0" dirty="0"/>
              <a:t>/predicting-with-trees</a:t>
            </a:r>
            <a:endParaRPr lang="en-US" dirty="0"/>
          </a:p>
          <a:p>
            <a:endParaRPr lang="en-US" dirty="0"/>
          </a:p>
          <a:p>
            <a:r>
              <a:rPr lang="en-US" dirty="0"/>
              <a:t>Common</a:t>
            </a:r>
            <a:r>
              <a:rPr lang="en-US" baseline="0" dirty="0"/>
              <a:t> practice is to assign the negative class as the absence of something (</a:t>
            </a:r>
            <a:r>
              <a:rPr lang="en-US" baseline="0" dirty="0" err="1"/>
              <a:t>ie</a:t>
            </a:r>
            <a:r>
              <a:rPr lang="en-US" baseline="0" dirty="0"/>
              <a:t> absence of a tumor), but it </a:t>
            </a:r>
            <a:r>
              <a:rPr lang="en-US" baseline="0" dirty="0" err="1"/>
              <a:t>doesn</a:t>
            </a:r>
            <a:r>
              <a:rPr lang="mr-IN" baseline="0" dirty="0"/>
              <a:t>’</a:t>
            </a:r>
            <a:r>
              <a:rPr lang="en-US" baseline="0" dirty="0"/>
              <a:t>t really matter what you assign what. </a:t>
            </a:r>
          </a:p>
          <a:p>
            <a:endParaRPr lang="en-US" baseline="0" dirty="0"/>
          </a:p>
          <a:p>
            <a:r>
              <a:rPr lang="en-US" baseline="0" dirty="0"/>
              <a:t>positive class typically is the presence of something we are looking for. </a:t>
            </a:r>
          </a:p>
          <a:p>
            <a:endParaRPr lang="en-US" baseline="0" dirty="0"/>
          </a:p>
          <a:p>
            <a:r>
              <a:rPr lang="en-US" baseline="0" dirty="0"/>
              <a:t>This example is just with two classes. Later on, with our digits example, we will talk about multiclass classification problems as well. in that case our variable y can take on multiple values {0, 1, 2, 3, 4, 5, 6, 7, 8, 9}</a:t>
            </a:r>
            <a:endParaRPr lang="en-US" dirty="0"/>
          </a:p>
        </p:txBody>
      </p:sp>
      <p:sp>
        <p:nvSpPr>
          <p:cNvPr id="4" name="Slide Number Placeholder 3"/>
          <p:cNvSpPr>
            <a:spLocks noGrp="1"/>
          </p:cNvSpPr>
          <p:nvPr>
            <p:ph type="sldNum" sz="quarter" idx="10"/>
          </p:nvPr>
        </p:nvSpPr>
        <p:spPr/>
        <p:txBody>
          <a:bodyPr/>
          <a:lstStyle/>
          <a:p>
            <a:fld id="{6B573416-B7DF-8D4F-92B3-793638796327}" type="slidenum">
              <a:rPr lang="en-US" smtClean="0"/>
              <a:t>6</a:t>
            </a:fld>
            <a:endParaRPr lang="en-US"/>
          </a:p>
        </p:txBody>
      </p:sp>
    </p:spTree>
    <p:extLst>
      <p:ext uri="{BB962C8B-B14F-4D97-AF65-F5344CB8AC3E}">
        <p14:creationId xmlns:p14="http://schemas.microsoft.com/office/powerpoint/2010/main" val="3607227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Common</a:t>
            </a:r>
            <a:r>
              <a:rPr lang="en-US" baseline="0" dirty="0"/>
              <a:t> practice is to assign the negative class as the absence of something (</a:t>
            </a:r>
            <a:r>
              <a:rPr lang="en-US" baseline="0" dirty="0" err="1"/>
              <a:t>ie</a:t>
            </a:r>
            <a:r>
              <a:rPr lang="en-US" baseline="0" dirty="0"/>
              <a:t> absence of a tumor), but it </a:t>
            </a:r>
            <a:r>
              <a:rPr lang="en-US" baseline="0" dirty="0" err="1"/>
              <a:t>doesn</a:t>
            </a:r>
            <a:r>
              <a:rPr lang="mr-IN" baseline="0" dirty="0"/>
              <a:t>’</a:t>
            </a:r>
            <a:r>
              <a:rPr lang="en-US" baseline="0" dirty="0"/>
              <a:t>t really matter what you assign what. </a:t>
            </a:r>
          </a:p>
          <a:p>
            <a:endParaRPr lang="en-US" baseline="0" dirty="0"/>
          </a:p>
          <a:p>
            <a:r>
              <a:rPr lang="en-US" baseline="0" dirty="0"/>
              <a:t>positive class typically is the presence of something we are looking for. </a:t>
            </a:r>
          </a:p>
          <a:p>
            <a:endParaRPr lang="en-US" baseline="0" dirty="0"/>
          </a:p>
          <a:p>
            <a:r>
              <a:rPr lang="en-US" baseline="0" dirty="0"/>
              <a:t>This example is just with two classes. Later on, with our digits example, we will talk about multiclass classification problems as well. in that case our variable y can take on multiple values {0, 1, 2, 3, 4, 5, 6, 7, 8, 9}</a:t>
            </a:r>
            <a:endParaRPr lang="en-US" dirty="0"/>
          </a:p>
        </p:txBody>
      </p:sp>
      <p:sp>
        <p:nvSpPr>
          <p:cNvPr id="4" name="Slide Number Placeholder 3"/>
          <p:cNvSpPr>
            <a:spLocks noGrp="1"/>
          </p:cNvSpPr>
          <p:nvPr>
            <p:ph type="sldNum" sz="quarter" idx="10"/>
          </p:nvPr>
        </p:nvSpPr>
        <p:spPr/>
        <p:txBody>
          <a:bodyPr/>
          <a:lstStyle/>
          <a:p>
            <a:fld id="{6B573416-B7DF-8D4F-92B3-793638796327}" type="slidenum">
              <a:rPr lang="en-US" smtClean="0"/>
              <a:t>7</a:t>
            </a:fld>
            <a:endParaRPr lang="en-US"/>
          </a:p>
        </p:txBody>
      </p:sp>
    </p:spTree>
    <p:extLst>
      <p:ext uri="{BB962C8B-B14F-4D97-AF65-F5344CB8AC3E}">
        <p14:creationId xmlns:p14="http://schemas.microsoft.com/office/powerpoint/2010/main" val="16370227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Common</a:t>
            </a:r>
            <a:r>
              <a:rPr lang="en-US" baseline="0" dirty="0"/>
              <a:t> practice is to assign the negative class as the absence of something (</a:t>
            </a:r>
            <a:r>
              <a:rPr lang="en-US" baseline="0" dirty="0" err="1"/>
              <a:t>ie</a:t>
            </a:r>
            <a:r>
              <a:rPr lang="en-US" baseline="0" dirty="0"/>
              <a:t> absence of a tumor), but it </a:t>
            </a:r>
            <a:r>
              <a:rPr lang="en-US" baseline="0" dirty="0" err="1"/>
              <a:t>doesn</a:t>
            </a:r>
            <a:r>
              <a:rPr lang="mr-IN" baseline="0" dirty="0"/>
              <a:t>’</a:t>
            </a:r>
            <a:r>
              <a:rPr lang="en-US" baseline="0" dirty="0"/>
              <a:t>t really matter what you assign what. </a:t>
            </a:r>
          </a:p>
          <a:p>
            <a:endParaRPr lang="en-US" baseline="0" dirty="0"/>
          </a:p>
          <a:p>
            <a:r>
              <a:rPr lang="en-US" baseline="0" dirty="0"/>
              <a:t>positive class typically is the presence of something we are looking for. </a:t>
            </a:r>
          </a:p>
          <a:p>
            <a:endParaRPr lang="en-US" baseline="0" dirty="0"/>
          </a:p>
          <a:p>
            <a:r>
              <a:rPr lang="en-US" baseline="0" dirty="0"/>
              <a:t>This example is just with two classes. Later on, with our digits example, we will talk about multiclass classification problems as well. in that case our variable y can take on multiple values {0, 1, 2, 3, 4, 5, 6, 7, 8, 9}</a:t>
            </a:r>
            <a:endParaRPr lang="en-US" dirty="0"/>
          </a:p>
        </p:txBody>
      </p:sp>
      <p:sp>
        <p:nvSpPr>
          <p:cNvPr id="4" name="Slide Number Placeholder 3"/>
          <p:cNvSpPr>
            <a:spLocks noGrp="1"/>
          </p:cNvSpPr>
          <p:nvPr>
            <p:ph type="sldNum" sz="quarter" idx="10"/>
          </p:nvPr>
        </p:nvSpPr>
        <p:spPr/>
        <p:txBody>
          <a:bodyPr/>
          <a:lstStyle/>
          <a:p>
            <a:fld id="{6B573416-B7DF-8D4F-92B3-793638796327}" type="slidenum">
              <a:rPr lang="en-US" smtClean="0"/>
              <a:t>8</a:t>
            </a:fld>
            <a:endParaRPr lang="en-US"/>
          </a:p>
        </p:txBody>
      </p:sp>
    </p:spTree>
    <p:extLst>
      <p:ext uri="{BB962C8B-B14F-4D97-AF65-F5344CB8AC3E}">
        <p14:creationId xmlns:p14="http://schemas.microsoft.com/office/powerpoint/2010/main" val="17374361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Common</a:t>
            </a:r>
            <a:r>
              <a:rPr lang="en-US" baseline="0" dirty="0"/>
              <a:t> practice is to assign the negative class as the absence of something (</a:t>
            </a:r>
            <a:r>
              <a:rPr lang="en-US" baseline="0" dirty="0" err="1"/>
              <a:t>ie</a:t>
            </a:r>
            <a:r>
              <a:rPr lang="en-US" baseline="0" dirty="0"/>
              <a:t> absence of a tumor), but it </a:t>
            </a:r>
            <a:r>
              <a:rPr lang="en-US" baseline="0" dirty="0" err="1"/>
              <a:t>doesn</a:t>
            </a:r>
            <a:r>
              <a:rPr lang="mr-IN" baseline="0" dirty="0"/>
              <a:t>’</a:t>
            </a:r>
            <a:r>
              <a:rPr lang="en-US" baseline="0" dirty="0"/>
              <a:t>t really matter what you assign what. </a:t>
            </a:r>
          </a:p>
          <a:p>
            <a:endParaRPr lang="en-US" baseline="0" dirty="0"/>
          </a:p>
          <a:p>
            <a:r>
              <a:rPr lang="en-US" baseline="0" dirty="0"/>
              <a:t>positive class typically is the presence of something we are looking for. </a:t>
            </a:r>
          </a:p>
          <a:p>
            <a:endParaRPr lang="en-US" baseline="0" dirty="0"/>
          </a:p>
          <a:p>
            <a:r>
              <a:rPr lang="en-US" baseline="0" dirty="0"/>
              <a:t>This example is just with two classes. Later on, with our digits example, we will talk about multiclass classification problems as well. in that case our variable y can take on multiple values {0, 1, 2, 3, 4, 5, 6, 7, 8, 9}</a:t>
            </a:r>
            <a:endParaRPr lang="en-US" dirty="0"/>
          </a:p>
        </p:txBody>
      </p:sp>
      <p:sp>
        <p:nvSpPr>
          <p:cNvPr id="4" name="Slide Number Placeholder 3"/>
          <p:cNvSpPr>
            <a:spLocks noGrp="1"/>
          </p:cNvSpPr>
          <p:nvPr>
            <p:ph type="sldNum" sz="quarter" idx="10"/>
          </p:nvPr>
        </p:nvSpPr>
        <p:spPr/>
        <p:txBody>
          <a:bodyPr/>
          <a:lstStyle/>
          <a:p>
            <a:fld id="{6B573416-B7DF-8D4F-92B3-793638796327}" type="slidenum">
              <a:rPr lang="en-US" smtClean="0"/>
              <a:t>9</a:t>
            </a:fld>
            <a:endParaRPr lang="en-US"/>
          </a:p>
        </p:txBody>
      </p:sp>
    </p:spTree>
    <p:extLst>
      <p:ext uri="{BB962C8B-B14F-4D97-AF65-F5344CB8AC3E}">
        <p14:creationId xmlns:p14="http://schemas.microsoft.com/office/powerpoint/2010/main" val="4223188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F863BEF8-C8D8-2848-8261-78C146860174}" type="datetimeFigureOut">
              <a:rPr lang="en-US" smtClean="0"/>
              <a:t>12/28/23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025EC77-D645-5F43-8EC8-1C74EEF76245}" type="slidenum">
              <a:rPr lang="en-US" smtClean="0"/>
              <a:t>‹#›</a:t>
            </a:fld>
            <a:endParaRPr lang="en-US"/>
          </a:p>
        </p:txBody>
      </p:sp>
    </p:spTree>
    <p:extLst>
      <p:ext uri="{BB962C8B-B14F-4D97-AF65-F5344CB8AC3E}">
        <p14:creationId xmlns:p14="http://schemas.microsoft.com/office/powerpoint/2010/main" val="13126349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863BEF8-C8D8-2848-8261-78C146860174}" type="datetimeFigureOut">
              <a:rPr lang="en-US" smtClean="0"/>
              <a:t>12/28/23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025EC77-D645-5F43-8EC8-1C74EEF76245}" type="slidenum">
              <a:rPr lang="en-US" smtClean="0"/>
              <a:t>‹#›</a:t>
            </a:fld>
            <a:endParaRPr lang="en-US"/>
          </a:p>
        </p:txBody>
      </p:sp>
    </p:spTree>
    <p:extLst>
      <p:ext uri="{BB962C8B-B14F-4D97-AF65-F5344CB8AC3E}">
        <p14:creationId xmlns:p14="http://schemas.microsoft.com/office/powerpoint/2010/main" val="12061852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863BEF8-C8D8-2848-8261-78C146860174}" type="datetimeFigureOut">
              <a:rPr lang="en-US" smtClean="0"/>
              <a:t>12/28/23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025EC77-D645-5F43-8EC8-1C74EEF76245}" type="slidenum">
              <a:rPr lang="en-US" smtClean="0"/>
              <a:t>‹#›</a:t>
            </a:fld>
            <a:endParaRPr lang="en-US"/>
          </a:p>
        </p:txBody>
      </p:sp>
    </p:spTree>
    <p:extLst>
      <p:ext uri="{BB962C8B-B14F-4D97-AF65-F5344CB8AC3E}">
        <p14:creationId xmlns:p14="http://schemas.microsoft.com/office/powerpoint/2010/main" val="1096337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863BEF8-C8D8-2848-8261-78C146860174}" type="datetimeFigureOut">
              <a:rPr lang="en-US" smtClean="0"/>
              <a:t>12/28/23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025EC77-D645-5F43-8EC8-1C74EEF76245}" type="slidenum">
              <a:rPr lang="en-US" smtClean="0"/>
              <a:t>‹#›</a:t>
            </a:fld>
            <a:endParaRPr lang="en-US"/>
          </a:p>
        </p:txBody>
      </p:sp>
    </p:spTree>
    <p:extLst>
      <p:ext uri="{BB962C8B-B14F-4D97-AF65-F5344CB8AC3E}">
        <p14:creationId xmlns:p14="http://schemas.microsoft.com/office/powerpoint/2010/main" val="3567881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863BEF8-C8D8-2848-8261-78C146860174}" type="datetimeFigureOut">
              <a:rPr lang="en-US" smtClean="0"/>
              <a:t>12/28/23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025EC77-D645-5F43-8EC8-1C74EEF76245}" type="slidenum">
              <a:rPr lang="en-US" smtClean="0"/>
              <a:t>‹#›</a:t>
            </a:fld>
            <a:endParaRPr lang="en-US"/>
          </a:p>
        </p:txBody>
      </p:sp>
    </p:spTree>
    <p:extLst>
      <p:ext uri="{BB962C8B-B14F-4D97-AF65-F5344CB8AC3E}">
        <p14:creationId xmlns:p14="http://schemas.microsoft.com/office/powerpoint/2010/main" val="7633551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F863BEF8-C8D8-2848-8261-78C146860174}" type="datetimeFigureOut">
              <a:rPr lang="en-US" smtClean="0"/>
              <a:t>12/28/23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025EC77-D645-5F43-8EC8-1C74EEF76245}" type="slidenum">
              <a:rPr lang="en-US" smtClean="0"/>
              <a:t>‹#›</a:t>
            </a:fld>
            <a:endParaRPr lang="en-US"/>
          </a:p>
        </p:txBody>
      </p:sp>
    </p:spTree>
    <p:extLst>
      <p:ext uri="{BB962C8B-B14F-4D97-AF65-F5344CB8AC3E}">
        <p14:creationId xmlns:p14="http://schemas.microsoft.com/office/powerpoint/2010/main" val="6421610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F863BEF8-C8D8-2848-8261-78C146860174}" type="datetimeFigureOut">
              <a:rPr lang="en-US" smtClean="0"/>
              <a:t>12/28/23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025EC77-D645-5F43-8EC8-1C74EEF76245}" type="slidenum">
              <a:rPr lang="en-US" smtClean="0"/>
              <a:t>‹#›</a:t>
            </a:fld>
            <a:endParaRPr lang="en-US"/>
          </a:p>
        </p:txBody>
      </p:sp>
    </p:spTree>
    <p:extLst>
      <p:ext uri="{BB962C8B-B14F-4D97-AF65-F5344CB8AC3E}">
        <p14:creationId xmlns:p14="http://schemas.microsoft.com/office/powerpoint/2010/main" val="16954075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F863BEF8-C8D8-2848-8261-78C146860174}" type="datetimeFigureOut">
              <a:rPr lang="en-US" smtClean="0"/>
              <a:t>12/28/23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025EC77-D645-5F43-8EC8-1C74EEF76245}" type="slidenum">
              <a:rPr lang="en-US" smtClean="0"/>
              <a:t>‹#›</a:t>
            </a:fld>
            <a:endParaRPr lang="en-US"/>
          </a:p>
        </p:txBody>
      </p:sp>
    </p:spTree>
    <p:extLst>
      <p:ext uri="{BB962C8B-B14F-4D97-AF65-F5344CB8AC3E}">
        <p14:creationId xmlns:p14="http://schemas.microsoft.com/office/powerpoint/2010/main" val="19018493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863BEF8-C8D8-2848-8261-78C146860174}" type="datetimeFigureOut">
              <a:rPr lang="en-US" smtClean="0"/>
              <a:t>12/28/23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025EC77-D645-5F43-8EC8-1C74EEF76245}" type="slidenum">
              <a:rPr lang="en-US" smtClean="0"/>
              <a:t>‹#›</a:t>
            </a:fld>
            <a:endParaRPr lang="en-US"/>
          </a:p>
        </p:txBody>
      </p:sp>
    </p:spTree>
    <p:extLst>
      <p:ext uri="{BB962C8B-B14F-4D97-AF65-F5344CB8AC3E}">
        <p14:creationId xmlns:p14="http://schemas.microsoft.com/office/powerpoint/2010/main" val="12351041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863BEF8-C8D8-2848-8261-78C146860174}" type="datetimeFigureOut">
              <a:rPr lang="en-US" smtClean="0"/>
              <a:t>12/28/23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025EC77-D645-5F43-8EC8-1C74EEF76245}" type="slidenum">
              <a:rPr lang="en-US" smtClean="0"/>
              <a:t>‹#›</a:t>
            </a:fld>
            <a:endParaRPr lang="en-US"/>
          </a:p>
        </p:txBody>
      </p:sp>
    </p:spTree>
    <p:extLst>
      <p:ext uri="{BB962C8B-B14F-4D97-AF65-F5344CB8AC3E}">
        <p14:creationId xmlns:p14="http://schemas.microsoft.com/office/powerpoint/2010/main" val="8188364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863BEF8-C8D8-2848-8261-78C146860174}" type="datetimeFigureOut">
              <a:rPr lang="en-US" smtClean="0"/>
              <a:t>12/28/23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025EC77-D645-5F43-8EC8-1C74EEF76245}" type="slidenum">
              <a:rPr lang="en-US" smtClean="0"/>
              <a:t>‹#›</a:t>
            </a:fld>
            <a:endParaRPr lang="en-US"/>
          </a:p>
        </p:txBody>
      </p:sp>
    </p:spTree>
    <p:extLst>
      <p:ext uri="{BB962C8B-B14F-4D97-AF65-F5344CB8AC3E}">
        <p14:creationId xmlns:p14="http://schemas.microsoft.com/office/powerpoint/2010/main" val="11095261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863BEF8-C8D8-2848-8261-78C146860174}" type="datetimeFigureOut">
              <a:rPr lang="en-US" smtClean="0"/>
              <a:t>12/28/23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025EC77-D645-5F43-8EC8-1C74EEF76245}" type="slidenum">
              <a:rPr lang="en-US" smtClean="0"/>
              <a:t>‹#›</a:t>
            </a:fld>
            <a:endParaRPr lang="en-US"/>
          </a:p>
        </p:txBody>
      </p:sp>
    </p:spTree>
    <p:extLst>
      <p:ext uri="{BB962C8B-B14F-4D97-AF65-F5344CB8AC3E}">
        <p14:creationId xmlns:p14="http://schemas.microsoft.com/office/powerpoint/2010/main" val="162394730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hyperlink" Target="https://datascience.stackexchange.com/questions/10228/gini-impurity-vs-entropy"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arxiv.org/pdf/1602.04938.pdf"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5.xml.rels><?xml version="1.0" encoding="UTF-8" standalone="yes"?>
<Relationships xmlns="http://schemas.openxmlformats.org/package/2006/relationships"><Relationship Id="rId3" Type="http://schemas.openxmlformats.org/officeDocument/2006/relationships/hyperlink" Target="https://arxiv.org/pdf/1602.04938.pdf" TargetMode="External"/><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6.xml.rels><?xml version="1.0" encoding="UTF-8" standalone="yes"?>
<Relationships xmlns="http://schemas.openxmlformats.org/package/2006/relationships"><Relationship Id="rId3" Type="http://schemas.openxmlformats.org/officeDocument/2006/relationships/hyperlink" Target="https://arxiv.org/pdf/1602.04938.pdf" TargetMode="External"/><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s://dreampuf.github.io/GraphvizOnline/#digraph%20G%20%7B%0A%0A%20%20subgraph%20cluster_0%20%7B%0A%20%20%20%20style%3Dfilled%3B%0A%20%20%20%20color%3Dlightgrey%3B%0A%20%20%20%20node%20%5Bstyle%3Dfilled%2Ccolor%3Dwhite%5D%3B%0A%20%20%20%20a0%20-%3E%20a1%20-%3E%20a2%20-%3E%20a3%3B%0A%20%20%20%20label%20%3D%20%22process%20%231%22%3B%0A%20%20%7D%0A%0A%20%20subgraph%20cluster_1%20%7B%0A%20%20%20%20node%20%5Bstyle%3Dfilled%5D%3B%0A%20%20%20%20b0%20-%3E%20b1%20-%3E%20b2%20-%3E%20b3%3B%0A%20%20%20%20label%20%3D%20%22process%20%232%22%3B%0A%20%20%20%20color%3Dblue%0A%20%20%7D%0A%20%20start%20-%3E%20a0%3B%0A%20%20start%20-%3E%20b0%3B%0A%20%20a1%20-%3E%20b3%3B%0A%20%20b2%20-%3E%20a3%3B%0A%20%20a3%20-%3E%20a0%3B%0A%20%20a3%20-%3E%20end%3B%0A%20%20b3%20-%3E%20end%3B%0A%0A%20%20start%20%5Bshape%3DMdiamond%5D%3B%0A%20%20end%20%5Bshape%3DMsquare%5D%3B%0A%7D" TargetMode="External"/><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35.xml.rels><?xml version="1.0" encoding="UTF-8" standalone="yes"?>
<Relationships xmlns="http://schemas.openxmlformats.org/package/2006/relationships"><Relationship Id="rId3" Type="http://schemas.openxmlformats.org/officeDocument/2006/relationships/hyperlink" Target="https://dreampuf.github.io/GraphvizOnline/#digraph%20G%20%7B%0A%0A%20%20subgraph%20cluster_0%20%7B%0A%20%20%20%20style%3Dfilled%3B%0A%20%20%20%20color%3Dlightgrey%3B%0A%20%20%20%20node%20%5Bstyle%3Dfilled%2Ccolor%3Dwhite%5D%3B%0A%20%20%20%20a0%20-%3E%20a1%20-%3E%20a2%20-%3E%20a3%3B%0A%20%20%20%20label%20%3D%20%22process%20%231%22%3B%0A%20%20%7D%0A%0A%20%20subgraph%20cluster_1%20%7B%0A%20%20%20%20node%20%5Bstyle%3Dfilled%5D%3B%0A%20%20%20%20b0%20-%3E%20b1%20-%3E%20b2%20-%3E%20b3%3B%0A%20%20%20%20label%20%3D%20%22process%20%232%22%3B%0A%20%20%20%20color%3Dblue%0A%20%20%7D%0A%20%20start%20-%3E%20a0%3B%0A%20%20start%20-%3E%20b0%3B%0A%20%20a1%20-%3E%20b3%3B%0A%20%20b2%20-%3E%20a3%3B%0A%20%20a3%20-%3E%20a0%3B%0A%20%20a3%20-%3E%20end%3B%0A%20%20b3%20-%3E%20end%3B%0A%0A%20%20start%20%5Bshape%3DMdiamond%5D%3B%0A%20%20end%20%5Bshape%3DMsquare%5D%3B%0A%7D" TargetMode="External"/><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3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scikit-learn.org/stable/auto_examples/preprocessing/plot_scaling_importance.html#sphx-glr-auto-examples-preprocessing-plot-scaling-importance-py"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hyperlink" Target="https://scikit-learn.org/stable/auto_examples/preprocessing/plot_scaling_importance.html#sphx-glr-auto-examples-preprocessing-plot-scaling-importance-py"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3.jpg"/><Relationship Id="rId4" Type="http://schemas.openxmlformats.org/officeDocument/2006/relationships/hyperlink" Target="http://graphics8.nytimes.com/images/2008/04/16/us/0416-nat-subOBAMA.jpg"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7000" dirty="0"/>
              <a:t>Understanding Decision Trees</a:t>
            </a:r>
            <a:endParaRPr lang="en-US" sz="3300" dirty="0"/>
          </a:p>
        </p:txBody>
      </p:sp>
    </p:spTree>
    <p:extLst>
      <p:ext uri="{BB962C8B-B14F-4D97-AF65-F5344CB8AC3E}">
        <p14:creationId xmlns:p14="http://schemas.microsoft.com/office/powerpoint/2010/main" val="738368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47662"/>
            <a:ext cx="10515600" cy="1325563"/>
          </a:xfrm>
        </p:spPr>
        <p:txBody>
          <a:bodyPr>
            <a:normAutofit/>
          </a:bodyPr>
          <a:lstStyle/>
          <a:p>
            <a:r>
              <a:rPr lang="en-US" sz="4000" dirty="0"/>
              <a:t>How to use a classification tree</a:t>
            </a:r>
          </a:p>
        </p:txBody>
      </p:sp>
      <p:sp>
        <p:nvSpPr>
          <p:cNvPr id="4" name="Content Placeholder 2"/>
          <p:cNvSpPr>
            <a:spLocks noGrp="1"/>
          </p:cNvSpPr>
          <p:nvPr>
            <p:ph idx="1"/>
          </p:nvPr>
        </p:nvSpPr>
        <p:spPr>
          <a:xfrm>
            <a:off x="327227" y="1673225"/>
            <a:ext cx="3761694" cy="4351338"/>
          </a:xfrm>
        </p:spPr>
        <p:txBody>
          <a:bodyPr>
            <a:noAutofit/>
          </a:bodyPr>
          <a:lstStyle/>
          <a:p>
            <a:r>
              <a:rPr lang="en-US" sz="1700" dirty="0"/>
              <a:t>A tree learns a sequence of if then questions with each question involving one feature and one split point.  </a:t>
            </a:r>
          </a:p>
          <a:p>
            <a:r>
              <a:rPr lang="en-US" sz="1700" dirty="0"/>
              <a:t>Look at the partial tree to the right</a:t>
            </a:r>
          </a:p>
          <a:p>
            <a:pPr lvl="1"/>
            <a:r>
              <a:rPr lang="en-US" sz="1300" dirty="0"/>
              <a:t>the question, “petal length (cm) &lt;= 2.45” splits the data into two branches based on some value. The value between the nodes is called the split point. </a:t>
            </a:r>
          </a:p>
          <a:p>
            <a:pPr lvl="1"/>
            <a:r>
              <a:rPr lang="en-US" sz="1300" dirty="0"/>
              <a:t>The split point the root node is 2.45. </a:t>
            </a:r>
          </a:p>
          <a:p>
            <a:pPr lvl="1"/>
            <a:r>
              <a:rPr lang="en-US" sz="1300" dirty="0"/>
              <a:t>In part B of the figure, all the points to the left of the split point are classified as </a:t>
            </a:r>
            <a:r>
              <a:rPr lang="en-US" sz="1300" dirty="0" err="1"/>
              <a:t>setosa</a:t>
            </a:r>
            <a:r>
              <a:rPr lang="en-US" sz="1300" dirty="0"/>
              <a:t> while all the points to the right of the split point are classified as versicolor. </a:t>
            </a:r>
          </a:p>
          <a:p>
            <a:pPr lvl="1"/>
            <a:r>
              <a:rPr lang="en-US" sz="1300" dirty="0"/>
              <a:t>The </a:t>
            </a:r>
            <a:r>
              <a:rPr lang="en-US" sz="1300" dirty="0" err="1"/>
              <a:t>setosa</a:t>
            </a:r>
            <a:r>
              <a:rPr lang="en-US" sz="1300" dirty="0"/>
              <a:t> was correctly classified for all 38 points. It is a pure node. Classification trees don’t split on pure nodes (it would result in no further information gain). </a:t>
            </a:r>
          </a:p>
          <a:p>
            <a:pPr lvl="1"/>
            <a:r>
              <a:rPr lang="en-US" sz="1300" dirty="0"/>
              <a:t>Impure Nodes can split further. Classification trees are a greedy algorithm which means it will continue to split until it has a pure node (unless you stop it). </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68196" y="1673225"/>
            <a:ext cx="6022806" cy="2194560"/>
          </a:xfrm>
          <a:prstGeom prst="rect">
            <a:avLst/>
          </a:prstGeom>
          <a:ln w="12700">
            <a:solidFill>
              <a:schemeClr val="tx1"/>
            </a:solidFill>
          </a:ln>
        </p:spPr>
      </p:pic>
    </p:spTree>
    <p:extLst>
      <p:ext uri="{BB962C8B-B14F-4D97-AF65-F5344CB8AC3E}">
        <p14:creationId xmlns:p14="http://schemas.microsoft.com/office/powerpoint/2010/main" val="9754613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38346" y="1673225"/>
            <a:ext cx="6995410" cy="3200400"/>
          </a:xfrm>
          <a:prstGeom prst="rect">
            <a:avLst/>
          </a:prstGeom>
          <a:ln w="12700">
            <a:solidFill>
              <a:schemeClr val="tx1"/>
            </a:solidFill>
          </a:ln>
        </p:spPr>
      </p:pic>
      <p:sp>
        <p:nvSpPr>
          <p:cNvPr id="2" name="Title 1"/>
          <p:cNvSpPr>
            <a:spLocks noGrp="1"/>
          </p:cNvSpPr>
          <p:nvPr>
            <p:ph type="title"/>
          </p:nvPr>
        </p:nvSpPr>
        <p:spPr>
          <a:xfrm>
            <a:off x="838200" y="347662"/>
            <a:ext cx="10515600" cy="1325563"/>
          </a:xfrm>
        </p:spPr>
        <p:txBody>
          <a:bodyPr>
            <a:normAutofit/>
          </a:bodyPr>
          <a:lstStyle/>
          <a:p>
            <a:r>
              <a:rPr lang="en-US" sz="4000" dirty="0"/>
              <a:t>How to use a classification tree</a:t>
            </a:r>
          </a:p>
        </p:txBody>
      </p:sp>
      <p:sp>
        <p:nvSpPr>
          <p:cNvPr id="4" name="Content Placeholder 2"/>
          <p:cNvSpPr>
            <a:spLocks noGrp="1"/>
          </p:cNvSpPr>
          <p:nvPr>
            <p:ph idx="1"/>
          </p:nvPr>
        </p:nvSpPr>
        <p:spPr>
          <a:xfrm>
            <a:off x="327227" y="1673225"/>
            <a:ext cx="3761694" cy="4351338"/>
          </a:xfrm>
        </p:spPr>
        <p:txBody>
          <a:bodyPr>
            <a:noAutofit/>
          </a:bodyPr>
          <a:lstStyle/>
          <a:p>
            <a:r>
              <a:rPr lang="en-US" sz="1700" dirty="0"/>
              <a:t>The tree has a depth of 2. The splitting process could be continued further with more splitting until the tree is as pure as possible. </a:t>
            </a:r>
          </a:p>
          <a:p>
            <a:r>
              <a:rPr lang="en-US" sz="1700" dirty="0"/>
              <a:t>Tree depth is a measure of how many splits it makes before coming to a prediction.</a:t>
            </a:r>
          </a:p>
          <a:p>
            <a:r>
              <a:rPr lang="en-US" sz="1700" dirty="0"/>
              <a:t>The problem with many splits is that it can lead to a very deep classification tree with many nodes. This often leads to overfitting on the training dataset. </a:t>
            </a:r>
          </a:p>
        </p:txBody>
      </p:sp>
    </p:spTree>
    <p:extLst>
      <p:ext uri="{BB962C8B-B14F-4D97-AF65-F5344CB8AC3E}">
        <p14:creationId xmlns:p14="http://schemas.microsoft.com/office/powerpoint/2010/main" val="3630522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0866" y="1671554"/>
            <a:ext cx="6877503" cy="2514600"/>
          </a:xfrm>
          <a:prstGeom prst="rect">
            <a:avLst/>
          </a:prstGeom>
        </p:spPr>
      </p:pic>
      <p:sp>
        <p:nvSpPr>
          <p:cNvPr id="2" name="Title 1"/>
          <p:cNvSpPr>
            <a:spLocks noGrp="1"/>
          </p:cNvSpPr>
          <p:nvPr>
            <p:ph type="title"/>
          </p:nvPr>
        </p:nvSpPr>
        <p:spPr>
          <a:xfrm>
            <a:off x="838200" y="347662"/>
            <a:ext cx="10515600" cy="1325563"/>
          </a:xfrm>
        </p:spPr>
        <p:txBody>
          <a:bodyPr>
            <a:normAutofit/>
          </a:bodyPr>
          <a:lstStyle/>
          <a:p>
            <a:r>
              <a:rPr lang="en-US" sz="4000" dirty="0"/>
              <a:t>Depth of Classification Tree</a:t>
            </a:r>
          </a:p>
        </p:txBody>
      </p:sp>
      <p:sp>
        <p:nvSpPr>
          <p:cNvPr id="4" name="Content Placeholder 2"/>
          <p:cNvSpPr>
            <a:spLocks noGrp="1"/>
          </p:cNvSpPr>
          <p:nvPr>
            <p:ph idx="1"/>
          </p:nvPr>
        </p:nvSpPr>
        <p:spPr>
          <a:xfrm>
            <a:off x="327227" y="1673225"/>
            <a:ext cx="3761694" cy="4351338"/>
          </a:xfrm>
        </p:spPr>
        <p:txBody>
          <a:bodyPr>
            <a:noAutofit/>
          </a:bodyPr>
          <a:lstStyle/>
          <a:p>
            <a:r>
              <a:rPr lang="en-US" sz="1700" b="1" dirty="0"/>
              <a:t>Most classification tree implementations allow you to control for the maximum depth of a tree</a:t>
            </a:r>
            <a:r>
              <a:rPr lang="en-US" sz="1700" dirty="0"/>
              <a:t>. </a:t>
            </a:r>
            <a:endParaRPr lang="en-US" sz="1300" dirty="0"/>
          </a:p>
        </p:txBody>
      </p:sp>
    </p:spTree>
    <p:extLst>
      <p:ext uri="{BB962C8B-B14F-4D97-AF65-F5344CB8AC3E}">
        <p14:creationId xmlns:p14="http://schemas.microsoft.com/office/powerpoint/2010/main" val="9179470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ell phone&#10;&#10;Description automatically generated">
            <a:extLst>
              <a:ext uri="{FF2B5EF4-FFF2-40B4-BE49-F238E27FC236}">
                <a16:creationId xmlns:a16="http://schemas.microsoft.com/office/drawing/2014/main" id="{FADC9567-601A-184A-806C-6C22992604B1}"/>
              </a:ext>
            </a:extLst>
          </p:cNvPr>
          <p:cNvPicPr>
            <a:picLocks noChangeAspect="1"/>
          </p:cNvPicPr>
          <p:nvPr/>
        </p:nvPicPr>
        <p:blipFill>
          <a:blip r:embed="rId3"/>
          <a:stretch>
            <a:fillRect/>
          </a:stretch>
        </p:blipFill>
        <p:spPr>
          <a:xfrm>
            <a:off x="5591282" y="1673225"/>
            <a:ext cx="6477770" cy="3214085"/>
          </a:xfrm>
          <a:prstGeom prst="rect">
            <a:avLst/>
          </a:prstGeom>
          <a:ln w="12700">
            <a:solidFill>
              <a:schemeClr val="tx1"/>
            </a:solidFill>
          </a:ln>
        </p:spPr>
      </p:pic>
      <p:sp>
        <p:nvSpPr>
          <p:cNvPr id="2" name="Title 1"/>
          <p:cNvSpPr>
            <a:spLocks noGrp="1"/>
          </p:cNvSpPr>
          <p:nvPr>
            <p:ph type="title"/>
          </p:nvPr>
        </p:nvSpPr>
        <p:spPr>
          <a:xfrm>
            <a:off x="838200" y="347662"/>
            <a:ext cx="10515600" cy="1325563"/>
          </a:xfrm>
        </p:spPr>
        <p:txBody>
          <a:bodyPr>
            <a:normAutofit/>
          </a:bodyPr>
          <a:lstStyle/>
          <a:p>
            <a:r>
              <a:rPr lang="en-US" sz="4000" dirty="0"/>
              <a:t>The Selection Criterion</a:t>
            </a:r>
          </a:p>
        </p:txBody>
      </p:sp>
      <p:sp>
        <p:nvSpPr>
          <p:cNvPr id="4" name="Content Placeholder 2"/>
          <p:cNvSpPr>
            <a:spLocks noGrp="1"/>
          </p:cNvSpPr>
          <p:nvPr>
            <p:ph idx="1"/>
          </p:nvPr>
        </p:nvSpPr>
        <p:spPr>
          <a:xfrm>
            <a:off x="122948" y="1673225"/>
            <a:ext cx="5166228" cy="4351338"/>
          </a:xfrm>
        </p:spPr>
        <p:txBody>
          <a:bodyPr>
            <a:noAutofit/>
          </a:bodyPr>
          <a:lstStyle/>
          <a:p>
            <a:r>
              <a:rPr lang="en-US" sz="1700" dirty="0"/>
              <a:t>Decision trees split on the feature and corresponding split point that results in the largest information gain (IG). </a:t>
            </a:r>
          </a:p>
          <a:p>
            <a:r>
              <a:rPr lang="en-US" sz="1700" dirty="0"/>
              <a:t>There are two criterion that we will examine: </a:t>
            </a:r>
            <a:r>
              <a:rPr lang="en-US" sz="1700" dirty="0" err="1"/>
              <a:t>gini</a:t>
            </a:r>
            <a:r>
              <a:rPr lang="en-US" sz="1700" dirty="0"/>
              <a:t> and entropy</a:t>
            </a:r>
          </a:p>
          <a:p>
            <a:r>
              <a:rPr lang="en-US" sz="1700" dirty="0"/>
              <a:t>We can loosely define information gain for a given criterion as:</a:t>
            </a:r>
          </a:p>
          <a:p>
            <a:pPr marL="0" indent="0">
              <a:buNone/>
            </a:pPr>
            <a:endParaRPr lang="en-US" sz="1700" dirty="0"/>
          </a:p>
          <a:p>
            <a:pPr marL="0" indent="0">
              <a:buNone/>
            </a:pPr>
            <a:r>
              <a:rPr lang="en-US" sz="1350" dirty="0"/>
              <a:t>IG = information before splitting (parent) </a:t>
            </a:r>
            <a:r>
              <a:rPr lang="mr-IN" sz="1350" dirty="0"/>
              <a:t>–</a:t>
            </a:r>
            <a:r>
              <a:rPr lang="en-US" sz="1350" dirty="0"/>
              <a:t> information after (children) </a:t>
            </a:r>
          </a:p>
          <a:p>
            <a:pPr marL="0" indent="0">
              <a:buNone/>
            </a:pPr>
            <a:endParaRPr lang="en-US" sz="1200" dirty="0"/>
          </a:p>
        </p:txBody>
      </p:sp>
    </p:spTree>
    <p:extLst>
      <p:ext uri="{BB962C8B-B14F-4D97-AF65-F5344CB8AC3E}">
        <p14:creationId xmlns:p14="http://schemas.microsoft.com/office/powerpoint/2010/main" val="11404725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47662"/>
            <a:ext cx="10515600" cy="1325563"/>
          </a:xfrm>
        </p:spPr>
        <p:txBody>
          <a:bodyPr>
            <a:normAutofit/>
          </a:bodyPr>
          <a:lstStyle/>
          <a:p>
            <a:r>
              <a:rPr lang="en-US" sz="4000" dirty="0"/>
              <a:t>The Selection Criterion</a:t>
            </a:r>
          </a:p>
        </p:txBody>
      </p:sp>
      <p:sp>
        <p:nvSpPr>
          <p:cNvPr id="4" name="Content Placeholder 2"/>
          <p:cNvSpPr>
            <a:spLocks noGrp="1"/>
          </p:cNvSpPr>
          <p:nvPr>
            <p:ph idx="1"/>
          </p:nvPr>
        </p:nvSpPr>
        <p:spPr>
          <a:xfrm>
            <a:off x="122948" y="1673225"/>
            <a:ext cx="5166228" cy="4351338"/>
          </a:xfrm>
        </p:spPr>
        <p:txBody>
          <a:bodyPr>
            <a:noAutofit/>
          </a:bodyPr>
          <a:lstStyle/>
          <a:p>
            <a:r>
              <a:rPr lang="en-US" sz="1700" dirty="0"/>
              <a:t>Decision trees split on the feature and corresponding split point that results in the largest information gain (IG). </a:t>
            </a:r>
          </a:p>
          <a:p>
            <a:r>
              <a:rPr lang="en-US" sz="1700" dirty="0"/>
              <a:t>There are two criterion that we will examine: </a:t>
            </a:r>
            <a:r>
              <a:rPr lang="en-US" sz="1700" dirty="0" err="1"/>
              <a:t>gini</a:t>
            </a:r>
            <a:r>
              <a:rPr lang="en-US" sz="1700" dirty="0"/>
              <a:t> and entropy</a:t>
            </a:r>
          </a:p>
          <a:p>
            <a:r>
              <a:rPr lang="en-US" sz="1700" dirty="0"/>
              <a:t>We can loosely define information gain for a given criterion as:</a:t>
            </a:r>
          </a:p>
          <a:p>
            <a:pPr marL="0" indent="0">
              <a:buNone/>
            </a:pPr>
            <a:endParaRPr lang="en-US" sz="1700" dirty="0"/>
          </a:p>
          <a:p>
            <a:pPr marL="0" indent="0">
              <a:buNone/>
            </a:pPr>
            <a:r>
              <a:rPr lang="en-US" sz="1350" dirty="0"/>
              <a:t>IG = information before splitting (parent) </a:t>
            </a:r>
            <a:r>
              <a:rPr lang="mr-IN" sz="1350" dirty="0"/>
              <a:t>–</a:t>
            </a:r>
            <a:r>
              <a:rPr lang="en-US" sz="1350" dirty="0"/>
              <a:t> information after (children) </a:t>
            </a:r>
          </a:p>
          <a:p>
            <a:pPr marL="0" indent="0">
              <a:buNone/>
            </a:pPr>
            <a:endParaRPr lang="en-US" sz="1200"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50536" y="1673225"/>
            <a:ext cx="6618516" cy="4135108"/>
          </a:xfrm>
          <a:prstGeom prst="rect">
            <a:avLst/>
          </a:prstGeom>
          <a:ln w="12700">
            <a:solidFill>
              <a:schemeClr val="tx1"/>
            </a:solidFill>
          </a:ln>
        </p:spPr>
      </p:pic>
    </p:spTree>
    <p:extLst>
      <p:ext uri="{BB962C8B-B14F-4D97-AF65-F5344CB8AC3E}">
        <p14:creationId xmlns:p14="http://schemas.microsoft.com/office/powerpoint/2010/main" val="36011524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47662"/>
            <a:ext cx="10515600" cy="1325563"/>
          </a:xfrm>
        </p:spPr>
        <p:txBody>
          <a:bodyPr>
            <a:normAutofit/>
          </a:bodyPr>
          <a:lstStyle/>
          <a:p>
            <a:r>
              <a:rPr lang="en-US" sz="4000" dirty="0"/>
              <a:t>The Selection Criterion</a:t>
            </a:r>
          </a:p>
        </p:txBody>
      </p:sp>
      <p:sp>
        <p:nvSpPr>
          <p:cNvPr id="4" name="Content Placeholder 2"/>
          <p:cNvSpPr>
            <a:spLocks noGrp="1"/>
          </p:cNvSpPr>
          <p:nvPr>
            <p:ph idx="1"/>
          </p:nvPr>
        </p:nvSpPr>
        <p:spPr>
          <a:xfrm>
            <a:off x="122948" y="1673225"/>
            <a:ext cx="5166228" cy="4351338"/>
          </a:xfrm>
        </p:spPr>
        <p:txBody>
          <a:bodyPr>
            <a:noAutofit/>
          </a:bodyPr>
          <a:lstStyle/>
          <a:p>
            <a:r>
              <a:rPr lang="en-US" sz="1700" dirty="0"/>
              <a:t>A more proper formula is defined on the right .</a:t>
            </a:r>
            <a:r>
              <a:rPr lang="en-US" sz="1350" dirty="0"/>
              <a:t> </a:t>
            </a:r>
          </a:p>
          <a:p>
            <a:pPr marL="0" indent="0">
              <a:buNone/>
            </a:pPr>
            <a:endParaRPr lang="en-US" sz="1200" dirty="0"/>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r="45714"/>
          <a:stretch/>
        </p:blipFill>
        <p:spPr>
          <a:xfrm>
            <a:off x="5573484" y="1673225"/>
            <a:ext cx="6618516" cy="2293620"/>
          </a:xfrm>
          <a:prstGeom prst="rect">
            <a:avLst/>
          </a:prstGeom>
        </p:spPr>
      </p:pic>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l="55294"/>
          <a:stretch/>
        </p:blipFill>
        <p:spPr>
          <a:xfrm>
            <a:off x="6157474" y="3406464"/>
            <a:ext cx="5450536" cy="2293620"/>
          </a:xfrm>
          <a:prstGeom prst="rect">
            <a:avLst/>
          </a:prstGeom>
        </p:spPr>
      </p:pic>
    </p:spTree>
    <p:extLst>
      <p:ext uri="{BB962C8B-B14F-4D97-AF65-F5344CB8AC3E}">
        <p14:creationId xmlns:p14="http://schemas.microsoft.com/office/powerpoint/2010/main" val="112407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t="27002"/>
          <a:stretch/>
        </p:blipFill>
        <p:spPr>
          <a:xfrm>
            <a:off x="5153601" y="1673646"/>
            <a:ext cx="6915451" cy="2650284"/>
          </a:xfrm>
          <a:prstGeom prst="rect">
            <a:avLst/>
          </a:prstGeom>
          <a:ln w="12700">
            <a:solidFill>
              <a:schemeClr val="tx1"/>
            </a:solidFill>
          </a:ln>
        </p:spPr>
      </p:pic>
      <p:sp>
        <p:nvSpPr>
          <p:cNvPr id="2" name="Title 1"/>
          <p:cNvSpPr>
            <a:spLocks noGrp="1"/>
          </p:cNvSpPr>
          <p:nvPr>
            <p:ph type="title"/>
          </p:nvPr>
        </p:nvSpPr>
        <p:spPr>
          <a:xfrm>
            <a:off x="838200" y="347662"/>
            <a:ext cx="10515600" cy="1325563"/>
          </a:xfrm>
        </p:spPr>
        <p:txBody>
          <a:bodyPr>
            <a:normAutofit/>
          </a:bodyPr>
          <a:lstStyle/>
          <a:p>
            <a:r>
              <a:rPr lang="en-US" sz="4000" dirty="0"/>
              <a:t>The Selection Criterion</a:t>
            </a:r>
          </a:p>
        </p:txBody>
      </p:sp>
      <p:sp>
        <p:nvSpPr>
          <p:cNvPr id="4" name="Content Placeholder 2"/>
          <p:cNvSpPr>
            <a:spLocks noGrp="1"/>
          </p:cNvSpPr>
          <p:nvPr>
            <p:ph idx="1"/>
          </p:nvPr>
        </p:nvSpPr>
        <p:spPr>
          <a:xfrm>
            <a:off x="122948" y="1673225"/>
            <a:ext cx="5166228" cy="4351338"/>
          </a:xfrm>
        </p:spPr>
        <p:txBody>
          <a:bodyPr>
            <a:noAutofit/>
          </a:bodyPr>
          <a:lstStyle/>
          <a:p>
            <a:r>
              <a:rPr lang="en-US" sz="1700" dirty="0"/>
              <a:t>Since classification trees have binary splits, the formula can be simplified (no summation symbol anymore)</a:t>
            </a:r>
            <a:endParaRPr lang="en-US" sz="1200" dirty="0"/>
          </a:p>
        </p:txBody>
      </p:sp>
    </p:spTree>
    <p:extLst>
      <p:ext uri="{BB962C8B-B14F-4D97-AF65-F5344CB8AC3E}">
        <p14:creationId xmlns:p14="http://schemas.microsoft.com/office/powerpoint/2010/main" val="6021713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t="27002"/>
          <a:stretch/>
        </p:blipFill>
        <p:spPr>
          <a:xfrm>
            <a:off x="5879016" y="1673225"/>
            <a:ext cx="5811687" cy="2227276"/>
          </a:xfrm>
          <a:prstGeom prst="rect">
            <a:avLst/>
          </a:prstGeom>
          <a:ln w="12700">
            <a:solidFill>
              <a:schemeClr val="tx1"/>
            </a:solidFill>
          </a:ln>
        </p:spPr>
      </p:pic>
      <p:sp>
        <p:nvSpPr>
          <p:cNvPr id="2" name="Title 1"/>
          <p:cNvSpPr>
            <a:spLocks noGrp="1"/>
          </p:cNvSpPr>
          <p:nvPr>
            <p:ph type="title"/>
          </p:nvPr>
        </p:nvSpPr>
        <p:spPr>
          <a:xfrm>
            <a:off x="838200" y="347662"/>
            <a:ext cx="10515600" cy="1325563"/>
          </a:xfrm>
        </p:spPr>
        <p:txBody>
          <a:bodyPr>
            <a:normAutofit/>
          </a:bodyPr>
          <a:lstStyle/>
          <a:p>
            <a:r>
              <a:rPr lang="en-US" sz="4000" dirty="0"/>
              <a:t>The Selection Criterion</a:t>
            </a:r>
          </a:p>
        </p:txBody>
      </p:sp>
      <p:sp>
        <p:nvSpPr>
          <p:cNvPr id="4" name="Content Placeholder 2"/>
          <p:cNvSpPr>
            <a:spLocks noGrp="1"/>
          </p:cNvSpPr>
          <p:nvPr>
            <p:ph idx="1"/>
          </p:nvPr>
        </p:nvSpPr>
        <p:spPr>
          <a:xfrm>
            <a:off x="122948" y="1673225"/>
            <a:ext cx="5166228" cy="4351338"/>
          </a:xfrm>
        </p:spPr>
        <p:txBody>
          <a:bodyPr>
            <a:noAutofit/>
          </a:bodyPr>
          <a:lstStyle/>
          <a:p>
            <a:r>
              <a:rPr lang="en-US" sz="1700" dirty="0"/>
              <a:t>Since classification trees have binary splits, the formula can be simplified (no summation symbol anymore)</a:t>
            </a: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87671" y="4003263"/>
            <a:ext cx="4355741" cy="2773875"/>
          </a:xfrm>
          <a:prstGeom prst="rect">
            <a:avLst/>
          </a:prstGeom>
        </p:spPr>
      </p:pic>
    </p:spTree>
    <p:extLst>
      <p:ext uri="{BB962C8B-B14F-4D97-AF65-F5344CB8AC3E}">
        <p14:creationId xmlns:p14="http://schemas.microsoft.com/office/powerpoint/2010/main" val="11811873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ell phone&#10;&#10;Description automatically generated">
            <a:extLst>
              <a:ext uri="{FF2B5EF4-FFF2-40B4-BE49-F238E27FC236}">
                <a16:creationId xmlns:a16="http://schemas.microsoft.com/office/drawing/2014/main" id="{89A6D4DD-05FC-5C4E-BB48-60CF13484F14}"/>
              </a:ext>
            </a:extLst>
          </p:cNvPr>
          <p:cNvPicPr>
            <a:picLocks noChangeAspect="1"/>
          </p:cNvPicPr>
          <p:nvPr/>
        </p:nvPicPr>
        <p:blipFill>
          <a:blip r:embed="rId3"/>
          <a:stretch>
            <a:fillRect/>
          </a:stretch>
        </p:blipFill>
        <p:spPr>
          <a:xfrm>
            <a:off x="1459153" y="1673225"/>
            <a:ext cx="9230804" cy="4599432"/>
          </a:xfrm>
          <a:prstGeom prst="rect">
            <a:avLst/>
          </a:prstGeom>
          <a:ln w="12700">
            <a:solidFill>
              <a:schemeClr val="tx1"/>
            </a:solidFill>
          </a:ln>
        </p:spPr>
      </p:pic>
      <p:sp>
        <p:nvSpPr>
          <p:cNvPr id="2" name="Title 1"/>
          <p:cNvSpPr>
            <a:spLocks noGrp="1"/>
          </p:cNvSpPr>
          <p:nvPr>
            <p:ph type="title"/>
          </p:nvPr>
        </p:nvSpPr>
        <p:spPr>
          <a:xfrm>
            <a:off x="838200" y="347662"/>
            <a:ext cx="10515600" cy="1325563"/>
          </a:xfrm>
        </p:spPr>
        <p:txBody>
          <a:bodyPr>
            <a:normAutofit/>
          </a:bodyPr>
          <a:lstStyle/>
          <a:p>
            <a:r>
              <a:rPr lang="en-US" sz="4000" dirty="0"/>
              <a:t>Understanding the Formula (Gini)</a:t>
            </a:r>
          </a:p>
        </p:txBody>
      </p:sp>
    </p:spTree>
    <p:extLst>
      <p:ext uri="{BB962C8B-B14F-4D97-AF65-F5344CB8AC3E}">
        <p14:creationId xmlns:p14="http://schemas.microsoft.com/office/powerpoint/2010/main" val="17855733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ell phone&#10;&#10;Description automatically generated">
            <a:extLst>
              <a:ext uri="{FF2B5EF4-FFF2-40B4-BE49-F238E27FC236}">
                <a16:creationId xmlns:a16="http://schemas.microsoft.com/office/drawing/2014/main" id="{A326B2D9-8CA4-1C4F-BF7C-531DDC441A69}"/>
              </a:ext>
            </a:extLst>
          </p:cNvPr>
          <p:cNvPicPr>
            <a:picLocks noChangeAspect="1"/>
          </p:cNvPicPr>
          <p:nvPr/>
        </p:nvPicPr>
        <p:blipFill>
          <a:blip r:embed="rId3"/>
          <a:stretch>
            <a:fillRect/>
          </a:stretch>
        </p:blipFill>
        <p:spPr>
          <a:xfrm>
            <a:off x="1459153" y="1673225"/>
            <a:ext cx="9198864" cy="4599432"/>
          </a:xfrm>
          <a:prstGeom prst="rect">
            <a:avLst/>
          </a:prstGeom>
          <a:ln w="12700">
            <a:solidFill>
              <a:schemeClr val="tx1"/>
            </a:solidFill>
          </a:ln>
        </p:spPr>
      </p:pic>
      <p:sp>
        <p:nvSpPr>
          <p:cNvPr id="2" name="Title 1"/>
          <p:cNvSpPr>
            <a:spLocks noGrp="1"/>
          </p:cNvSpPr>
          <p:nvPr>
            <p:ph type="title"/>
          </p:nvPr>
        </p:nvSpPr>
        <p:spPr>
          <a:xfrm>
            <a:off x="838200" y="347662"/>
            <a:ext cx="10515600" cy="1325563"/>
          </a:xfrm>
        </p:spPr>
        <p:txBody>
          <a:bodyPr>
            <a:normAutofit/>
          </a:bodyPr>
          <a:lstStyle/>
          <a:p>
            <a:r>
              <a:rPr lang="en-US" sz="4000" dirty="0"/>
              <a:t>Understanding the Formula (Entropy)</a:t>
            </a:r>
          </a:p>
        </p:txBody>
      </p:sp>
    </p:spTree>
    <p:extLst>
      <p:ext uri="{BB962C8B-B14F-4D97-AF65-F5344CB8AC3E}">
        <p14:creationId xmlns:p14="http://schemas.microsoft.com/office/powerpoint/2010/main" val="2599585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47662"/>
            <a:ext cx="10515600" cy="1325563"/>
          </a:xfrm>
        </p:spPr>
        <p:txBody>
          <a:bodyPr>
            <a:normAutofit/>
          </a:bodyPr>
          <a:lstStyle/>
          <a:p>
            <a:r>
              <a:rPr lang="en-US" sz="4000" dirty="0"/>
              <a:t>Outline</a:t>
            </a:r>
          </a:p>
        </p:txBody>
      </p:sp>
      <p:sp>
        <p:nvSpPr>
          <p:cNvPr id="4" name="Content Placeholder 2"/>
          <p:cNvSpPr>
            <a:spLocks noGrp="1"/>
          </p:cNvSpPr>
          <p:nvPr>
            <p:ph idx="1"/>
          </p:nvPr>
        </p:nvSpPr>
        <p:spPr>
          <a:xfrm>
            <a:off x="327226" y="1673225"/>
            <a:ext cx="11407574" cy="4778376"/>
          </a:xfrm>
        </p:spPr>
        <p:txBody>
          <a:bodyPr>
            <a:noAutofit/>
          </a:bodyPr>
          <a:lstStyle/>
          <a:p>
            <a:r>
              <a:rPr lang="en-US" sz="3000" dirty="0"/>
              <a:t>What is a Decision Tree</a:t>
            </a:r>
          </a:p>
          <a:p>
            <a:r>
              <a:rPr lang="en-US" sz="3000" dirty="0"/>
              <a:t>Understand how decision trees work in order to understand its strengths and weaknesses. </a:t>
            </a:r>
          </a:p>
          <a:p>
            <a:r>
              <a:rPr lang="en-US" sz="3000" dirty="0"/>
              <a:t>Build a Decision Tree for Regression versus Classification</a:t>
            </a:r>
          </a:p>
          <a:p>
            <a:r>
              <a:rPr lang="en-US" sz="3000" dirty="0"/>
              <a:t>Importance of Trying to Visualize your Model</a:t>
            </a:r>
          </a:p>
          <a:p>
            <a:r>
              <a:rPr lang="en-US" sz="3000" dirty="0"/>
              <a:t>Visualizing Decision Trees</a:t>
            </a:r>
          </a:p>
          <a:p>
            <a:r>
              <a:rPr lang="en-US" sz="3000"/>
              <a:t>Exercises</a:t>
            </a:r>
            <a:endParaRPr lang="en-US" sz="3000" dirty="0"/>
          </a:p>
        </p:txBody>
      </p:sp>
      <p:sp>
        <p:nvSpPr>
          <p:cNvPr id="6" name="Content Placeholder 2"/>
          <p:cNvSpPr txBox="1">
            <a:spLocks/>
          </p:cNvSpPr>
          <p:nvPr/>
        </p:nvSpPr>
        <p:spPr>
          <a:xfrm>
            <a:off x="6626414" y="4546599"/>
            <a:ext cx="5565586" cy="147796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lang="en-US" sz="2000" b="0" dirty="0">
              <a:ea typeface="Cambria Math" charset="0"/>
              <a:cs typeface="Cambria Math" charset="0"/>
            </a:endParaRPr>
          </a:p>
          <a:p>
            <a:pPr marL="0" marR="0" lvl="0" indent="0" defTabSz="914400" eaLnBrk="1" fontAlgn="auto" latinLnBrk="0" hangingPunct="1">
              <a:lnSpc>
                <a:spcPct val="100000"/>
              </a:lnSpc>
              <a:spcBef>
                <a:spcPts val="0"/>
              </a:spcBef>
              <a:spcAft>
                <a:spcPts val="0"/>
              </a:spcAft>
              <a:buClrTx/>
              <a:buSzTx/>
              <a:buFontTx/>
              <a:buNone/>
              <a:tabLst/>
              <a:defRPr/>
            </a:pPr>
            <a:endParaRPr lang="en-US" sz="2000" dirty="0">
              <a:ea typeface="Cambria Math" charset="0"/>
              <a:cs typeface="Cambria Math" charset="0"/>
            </a:endParaRPr>
          </a:p>
          <a:p>
            <a:pPr marL="0" marR="0" lvl="0" indent="0" defTabSz="914400" eaLnBrk="1" fontAlgn="auto" latinLnBrk="0" hangingPunct="1">
              <a:lnSpc>
                <a:spcPct val="100000"/>
              </a:lnSpc>
              <a:spcBef>
                <a:spcPts val="0"/>
              </a:spcBef>
              <a:spcAft>
                <a:spcPts val="0"/>
              </a:spcAft>
              <a:buClrTx/>
              <a:buSzTx/>
              <a:buFontTx/>
              <a:buNone/>
              <a:tabLst/>
              <a:defRPr/>
            </a:pPr>
            <a:endParaRPr lang="en-US" sz="2000" b="0" dirty="0">
              <a:ea typeface="Cambria Math" charset="0"/>
              <a:cs typeface="Cambria Math" charset="0"/>
            </a:endParaRPr>
          </a:p>
          <a:p>
            <a:pPr marL="0" marR="0" lvl="0" indent="0" defTabSz="914400" eaLnBrk="1" fontAlgn="auto" latinLnBrk="0" hangingPunct="1">
              <a:lnSpc>
                <a:spcPct val="100000"/>
              </a:lnSpc>
              <a:spcBef>
                <a:spcPts val="0"/>
              </a:spcBef>
              <a:spcAft>
                <a:spcPts val="0"/>
              </a:spcAft>
              <a:buClrTx/>
              <a:buSzTx/>
              <a:buFontTx/>
              <a:buNone/>
              <a:tabLst/>
              <a:defRPr/>
            </a:pPr>
            <a:endParaRPr lang="en-US" sz="2000" dirty="0">
              <a:ea typeface="Cambria Math" charset="0"/>
              <a:cs typeface="Cambria Math" charset="0"/>
            </a:endParaRPr>
          </a:p>
          <a:p>
            <a:pPr marL="0" marR="0" lvl="0" indent="0" defTabSz="914400" eaLnBrk="1" fontAlgn="auto" latinLnBrk="0" hangingPunct="1">
              <a:lnSpc>
                <a:spcPct val="100000"/>
              </a:lnSpc>
              <a:spcBef>
                <a:spcPts val="0"/>
              </a:spcBef>
              <a:spcAft>
                <a:spcPts val="0"/>
              </a:spcAft>
              <a:buClrTx/>
              <a:buSzTx/>
              <a:buFontTx/>
              <a:buNone/>
              <a:tabLst/>
              <a:defRPr/>
            </a:pPr>
            <a:endParaRPr lang="en-US" sz="2000" b="0" dirty="0">
              <a:ea typeface="Cambria Math" charset="0"/>
              <a:cs typeface="Cambria Math" charset="0"/>
            </a:endParaRPr>
          </a:p>
          <a:p>
            <a:pPr marL="0" marR="0" lvl="0" indent="0" defTabSz="914400" eaLnBrk="1" fontAlgn="auto" latinLnBrk="0" hangingPunct="1">
              <a:lnSpc>
                <a:spcPct val="100000"/>
              </a:lnSpc>
              <a:spcBef>
                <a:spcPts val="0"/>
              </a:spcBef>
              <a:spcAft>
                <a:spcPts val="0"/>
              </a:spcAft>
              <a:buClrTx/>
              <a:buSzTx/>
              <a:buFontTx/>
              <a:buNone/>
              <a:tabLst/>
              <a:defRPr/>
            </a:pPr>
            <a:endParaRPr lang="en-US" sz="2000" dirty="0">
              <a:ea typeface="Cambria Math" charset="0"/>
              <a:cs typeface="Cambria Math" charset="0"/>
            </a:endParaRPr>
          </a:p>
          <a:p>
            <a:pPr marL="0" marR="0" lvl="0" indent="0" defTabSz="914400" eaLnBrk="1" fontAlgn="auto" latinLnBrk="0" hangingPunct="1">
              <a:lnSpc>
                <a:spcPct val="100000"/>
              </a:lnSpc>
              <a:spcBef>
                <a:spcPts val="0"/>
              </a:spcBef>
              <a:spcAft>
                <a:spcPts val="0"/>
              </a:spcAft>
              <a:buClrTx/>
              <a:buSzTx/>
              <a:buFontTx/>
              <a:buNone/>
              <a:tabLst/>
              <a:defRPr/>
            </a:pPr>
            <a:endParaRPr lang="en-US" sz="2000" b="0" dirty="0">
              <a:ea typeface="Cambria Math" charset="0"/>
              <a:cs typeface="Cambria Math" charset="0"/>
            </a:endParaRPr>
          </a:p>
          <a:p>
            <a:pPr marL="0" marR="0" lvl="0" indent="0" defTabSz="914400" eaLnBrk="1" fontAlgn="auto" latinLnBrk="0" hangingPunct="1">
              <a:lnSpc>
                <a:spcPct val="100000"/>
              </a:lnSpc>
              <a:spcBef>
                <a:spcPts val="0"/>
              </a:spcBef>
              <a:spcAft>
                <a:spcPts val="0"/>
              </a:spcAft>
              <a:buClrTx/>
              <a:buSzTx/>
              <a:buFontTx/>
              <a:buNone/>
              <a:tabLst/>
              <a:defRPr/>
            </a:pPr>
            <a:endParaRPr lang="en-US" sz="2000" dirty="0">
              <a:ea typeface="Cambria Math" charset="0"/>
              <a:cs typeface="Cambria Math" charset="0"/>
            </a:endParaRPr>
          </a:p>
          <a:p>
            <a:pPr marL="0" marR="0" lvl="0" indent="0" defTabSz="914400" eaLnBrk="1" fontAlgn="auto" latinLnBrk="0" hangingPunct="1">
              <a:lnSpc>
                <a:spcPct val="100000"/>
              </a:lnSpc>
              <a:spcBef>
                <a:spcPts val="0"/>
              </a:spcBef>
              <a:spcAft>
                <a:spcPts val="0"/>
              </a:spcAft>
              <a:buClrTx/>
              <a:buSzTx/>
              <a:buFontTx/>
              <a:buNone/>
              <a:tabLst/>
              <a:defRPr/>
            </a:pPr>
            <a:endParaRPr lang="en-US" sz="2000" b="0" dirty="0">
              <a:ea typeface="Cambria Math" charset="0"/>
              <a:cs typeface="Cambria Math" charset="0"/>
            </a:endParaRPr>
          </a:p>
        </p:txBody>
      </p:sp>
    </p:spTree>
    <p:extLst>
      <p:ext uri="{BB962C8B-B14F-4D97-AF65-F5344CB8AC3E}">
        <p14:creationId xmlns:p14="http://schemas.microsoft.com/office/powerpoint/2010/main" val="20508472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47662"/>
            <a:ext cx="10515600" cy="1325563"/>
          </a:xfrm>
        </p:spPr>
        <p:txBody>
          <a:bodyPr>
            <a:normAutofit/>
          </a:bodyPr>
          <a:lstStyle/>
          <a:p>
            <a:r>
              <a:rPr lang="en-US" sz="4000" dirty="0"/>
              <a:t>Does the Selection Criterion even Matter?</a:t>
            </a:r>
          </a:p>
        </p:txBody>
      </p:sp>
      <p:sp>
        <p:nvSpPr>
          <p:cNvPr id="4" name="Content Placeholder 2"/>
          <p:cNvSpPr>
            <a:spLocks noGrp="1"/>
          </p:cNvSpPr>
          <p:nvPr>
            <p:ph idx="1"/>
          </p:nvPr>
        </p:nvSpPr>
        <p:spPr>
          <a:xfrm>
            <a:off x="122948" y="1673225"/>
            <a:ext cx="5166228" cy="4351338"/>
          </a:xfrm>
        </p:spPr>
        <p:txBody>
          <a:bodyPr>
            <a:noAutofit/>
          </a:bodyPr>
          <a:lstStyle/>
          <a:p>
            <a:r>
              <a:rPr lang="en-US" sz="1700" dirty="0"/>
              <a:t>I should note that a particular selection criterion </a:t>
            </a:r>
            <a:r>
              <a:rPr lang="en-US" sz="1700" dirty="0" err="1"/>
              <a:t>doesn</a:t>
            </a:r>
            <a:r>
              <a:rPr lang="mr-IN" sz="1700" dirty="0"/>
              <a:t>’</a:t>
            </a:r>
            <a:r>
              <a:rPr lang="en-US" sz="1700" dirty="0"/>
              <a:t>t usually matter as they are quite consistent with each other. </a:t>
            </a:r>
          </a:p>
          <a:p>
            <a:r>
              <a:rPr lang="en-US" sz="1700" b="1" dirty="0"/>
              <a:t>The strategy used to prune the tree usually has a greater impact on the final tree than the choice of impurity measures. We will see more of this. </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43909" y="1673225"/>
            <a:ext cx="5225143" cy="3657600"/>
          </a:xfrm>
          <a:prstGeom prst="rect">
            <a:avLst/>
          </a:prstGeom>
          <a:ln w="12700">
            <a:solidFill>
              <a:schemeClr val="tx1"/>
            </a:solidFill>
          </a:ln>
        </p:spPr>
      </p:pic>
      <p:sp>
        <p:nvSpPr>
          <p:cNvPr id="5" name="Rectangle 4"/>
          <p:cNvSpPr/>
          <p:nvPr/>
        </p:nvSpPr>
        <p:spPr>
          <a:xfrm>
            <a:off x="6843908" y="5503605"/>
            <a:ext cx="5225143" cy="646331"/>
          </a:xfrm>
          <a:prstGeom prst="rect">
            <a:avLst/>
          </a:prstGeom>
        </p:spPr>
        <p:txBody>
          <a:bodyPr wrap="square">
            <a:spAutoFit/>
          </a:bodyPr>
          <a:lstStyle/>
          <a:p>
            <a:r>
              <a:rPr lang="en-US" dirty="0"/>
              <a:t>Different impurity measures (Gini index and entropy) </a:t>
            </a:r>
            <a:r>
              <a:rPr lang="en-US" dirty="0">
                <a:hlinkClick r:id="rId4"/>
              </a:rPr>
              <a:t>usually yield similar results</a:t>
            </a:r>
            <a:r>
              <a:rPr lang="en-US" dirty="0"/>
              <a:t>. </a:t>
            </a:r>
          </a:p>
        </p:txBody>
      </p:sp>
    </p:spTree>
    <p:extLst>
      <p:ext uri="{BB962C8B-B14F-4D97-AF65-F5344CB8AC3E}">
        <p14:creationId xmlns:p14="http://schemas.microsoft.com/office/powerpoint/2010/main" val="4487629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47662"/>
            <a:ext cx="10515600" cy="1325563"/>
          </a:xfrm>
        </p:spPr>
        <p:txBody>
          <a:bodyPr>
            <a:normAutofit/>
          </a:bodyPr>
          <a:lstStyle/>
          <a:p>
            <a:r>
              <a:rPr lang="en-US" sz="4000" dirty="0"/>
              <a:t>Feature Importance</a:t>
            </a:r>
          </a:p>
        </p:txBody>
      </p:sp>
      <p:sp>
        <p:nvSpPr>
          <p:cNvPr id="4" name="Content Placeholder 2"/>
          <p:cNvSpPr>
            <a:spLocks noGrp="1"/>
          </p:cNvSpPr>
          <p:nvPr>
            <p:ph idx="1"/>
          </p:nvPr>
        </p:nvSpPr>
        <p:spPr>
          <a:xfrm>
            <a:off x="327227" y="1673225"/>
            <a:ext cx="3761694" cy="4351338"/>
          </a:xfrm>
        </p:spPr>
        <p:txBody>
          <a:bodyPr>
            <a:noAutofit/>
          </a:bodyPr>
          <a:lstStyle/>
          <a:p>
            <a:r>
              <a:rPr lang="en-US" sz="1700" dirty="0"/>
              <a:t>Gini importance of each feature: the (normalized) total reduction of error brought by that feature</a:t>
            </a:r>
          </a:p>
        </p:txBody>
      </p:sp>
      <p:pic>
        <p:nvPicPr>
          <p:cNvPr id="6" name="Picture 5" descr="A screenshot of a cell phone&#10;&#10;Description automatically generated">
            <a:extLst>
              <a:ext uri="{FF2B5EF4-FFF2-40B4-BE49-F238E27FC236}">
                <a16:creationId xmlns:a16="http://schemas.microsoft.com/office/drawing/2014/main" id="{02AB204A-E24F-9E4E-87BD-28751F5A7EE4}"/>
              </a:ext>
            </a:extLst>
          </p:cNvPr>
          <p:cNvPicPr>
            <a:picLocks noChangeAspect="1"/>
          </p:cNvPicPr>
          <p:nvPr/>
        </p:nvPicPr>
        <p:blipFill>
          <a:blip r:embed="rId3"/>
          <a:stretch>
            <a:fillRect/>
          </a:stretch>
        </p:blipFill>
        <p:spPr>
          <a:xfrm>
            <a:off x="6523549" y="1673225"/>
            <a:ext cx="3448834" cy="2205264"/>
          </a:xfrm>
          <a:prstGeom prst="rect">
            <a:avLst/>
          </a:prstGeom>
          <a:ln w="12700">
            <a:solidFill>
              <a:schemeClr val="tx1"/>
            </a:solidFill>
          </a:ln>
        </p:spPr>
      </p:pic>
    </p:spTree>
    <p:extLst>
      <p:ext uri="{BB962C8B-B14F-4D97-AF65-F5344CB8AC3E}">
        <p14:creationId xmlns:p14="http://schemas.microsoft.com/office/powerpoint/2010/main" val="6587613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screenshot of a cell phone&#10;&#10;Description automatically generated">
            <a:extLst>
              <a:ext uri="{FF2B5EF4-FFF2-40B4-BE49-F238E27FC236}">
                <a16:creationId xmlns:a16="http://schemas.microsoft.com/office/drawing/2014/main" id="{E30CB41E-A3EC-8F4F-841A-3DB57A112C11}"/>
              </a:ext>
            </a:extLst>
          </p:cNvPr>
          <p:cNvPicPr>
            <a:picLocks noChangeAspect="1"/>
          </p:cNvPicPr>
          <p:nvPr/>
        </p:nvPicPr>
        <p:blipFill>
          <a:blip r:embed="rId3"/>
          <a:stretch>
            <a:fillRect/>
          </a:stretch>
        </p:blipFill>
        <p:spPr>
          <a:xfrm>
            <a:off x="4708909" y="1693361"/>
            <a:ext cx="7349120" cy="1693582"/>
          </a:xfrm>
          <a:prstGeom prst="rect">
            <a:avLst/>
          </a:prstGeom>
          <a:ln w="12700">
            <a:solidFill>
              <a:schemeClr val="tx1"/>
            </a:solidFill>
          </a:ln>
        </p:spPr>
      </p:pic>
      <p:sp>
        <p:nvSpPr>
          <p:cNvPr id="2" name="Title 1"/>
          <p:cNvSpPr>
            <a:spLocks noGrp="1"/>
          </p:cNvSpPr>
          <p:nvPr>
            <p:ph type="title"/>
          </p:nvPr>
        </p:nvSpPr>
        <p:spPr>
          <a:xfrm>
            <a:off x="838200" y="347662"/>
            <a:ext cx="10515600" cy="1325563"/>
          </a:xfrm>
        </p:spPr>
        <p:txBody>
          <a:bodyPr>
            <a:normAutofit/>
          </a:bodyPr>
          <a:lstStyle/>
          <a:p>
            <a:r>
              <a:rPr lang="en-US" sz="4000" dirty="0"/>
              <a:t>Decision trees for regression versus classification </a:t>
            </a:r>
          </a:p>
        </p:txBody>
      </p:sp>
      <p:sp>
        <p:nvSpPr>
          <p:cNvPr id="4" name="Content Placeholder 2"/>
          <p:cNvSpPr>
            <a:spLocks noGrp="1"/>
          </p:cNvSpPr>
          <p:nvPr>
            <p:ph idx="1"/>
          </p:nvPr>
        </p:nvSpPr>
        <p:spPr>
          <a:xfrm>
            <a:off x="327227" y="1673225"/>
            <a:ext cx="3761694" cy="4351338"/>
          </a:xfrm>
        </p:spPr>
        <p:txBody>
          <a:bodyPr>
            <a:noAutofit/>
          </a:bodyPr>
          <a:lstStyle/>
          <a:p>
            <a:r>
              <a:rPr lang="en-US" sz="1700" dirty="0"/>
              <a:t>Decision trees used for regression are called regression trees. </a:t>
            </a:r>
          </a:p>
          <a:p>
            <a:r>
              <a:rPr lang="en-US" sz="1700" dirty="0"/>
              <a:t>Instead of returning a class, its leaf returns a single numeric value for each set of conditions. </a:t>
            </a:r>
          </a:p>
        </p:txBody>
      </p:sp>
      <p:sp>
        <p:nvSpPr>
          <p:cNvPr id="7" name="TextBox 6"/>
          <p:cNvSpPr txBox="1"/>
          <p:nvPr/>
        </p:nvSpPr>
        <p:spPr>
          <a:xfrm>
            <a:off x="6977818" y="3479527"/>
            <a:ext cx="4505093" cy="584775"/>
          </a:xfrm>
          <a:prstGeom prst="rect">
            <a:avLst/>
          </a:prstGeom>
          <a:noFill/>
        </p:spPr>
        <p:txBody>
          <a:bodyPr wrap="square" rtlCol="0">
            <a:spAutoFit/>
          </a:bodyPr>
          <a:lstStyle/>
          <a:p>
            <a:pPr algn="ctr"/>
            <a:r>
              <a:rPr lang="en-US" sz="1600" dirty="0"/>
              <a:t>Some differences between regression and classification trees</a:t>
            </a:r>
          </a:p>
        </p:txBody>
      </p:sp>
    </p:spTree>
    <p:extLst>
      <p:ext uri="{BB962C8B-B14F-4D97-AF65-F5344CB8AC3E}">
        <p14:creationId xmlns:p14="http://schemas.microsoft.com/office/powerpoint/2010/main" val="20002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47662"/>
            <a:ext cx="10515600" cy="1325563"/>
          </a:xfrm>
        </p:spPr>
        <p:txBody>
          <a:bodyPr>
            <a:normAutofit/>
          </a:bodyPr>
          <a:lstStyle/>
          <a:p>
            <a:r>
              <a:rPr lang="en-US" sz="4000" dirty="0"/>
              <a:t>What are Regression Trees? </a:t>
            </a:r>
          </a:p>
        </p:txBody>
      </p:sp>
      <p:sp>
        <p:nvSpPr>
          <p:cNvPr id="4" name="Content Placeholder 2"/>
          <p:cNvSpPr>
            <a:spLocks noGrp="1"/>
          </p:cNvSpPr>
          <p:nvPr>
            <p:ph idx="1"/>
          </p:nvPr>
        </p:nvSpPr>
        <p:spPr>
          <a:xfrm>
            <a:off x="327227" y="1673225"/>
            <a:ext cx="3761694" cy="4351338"/>
          </a:xfrm>
        </p:spPr>
        <p:txBody>
          <a:bodyPr>
            <a:noAutofit/>
          </a:bodyPr>
          <a:lstStyle/>
          <a:p>
            <a:r>
              <a:rPr lang="en-US" sz="1700" dirty="0"/>
              <a:t>Decision trees used for regression are called regression trees. </a:t>
            </a:r>
          </a:p>
          <a:p>
            <a:r>
              <a:rPr lang="en-US" sz="1700" dirty="0"/>
              <a:t>Instead of returning a class, its leaf returns a single numeric value for each set of conditions. </a:t>
            </a:r>
          </a:p>
        </p:txBody>
      </p:sp>
      <p:sp>
        <p:nvSpPr>
          <p:cNvPr id="7" name="TextBox 6"/>
          <p:cNvSpPr txBox="1"/>
          <p:nvPr/>
        </p:nvSpPr>
        <p:spPr>
          <a:xfrm>
            <a:off x="6321364" y="5855286"/>
            <a:ext cx="4505093" cy="338554"/>
          </a:xfrm>
          <a:prstGeom prst="rect">
            <a:avLst/>
          </a:prstGeom>
          <a:noFill/>
        </p:spPr>
        <p:txBody>
          <a:bodyPr wrap="square" rtlCol="0">
            <a:spAutoFit/>
          </a:bodyPr>
          <a:lstStyle/>
          <a:p>
            <a:pPr algn="ctr"/>
            <a:r>
              <a:rPr lang="en-US" sz="1600" dirty="0"/>
              <a:t>Regression tree</a:t>
            </a:r>
          </a:p>
        </p:txBody>
      </p:sp>
      <p:pic>
        <p:nvPicPr>
          <p:cNvPr id="6" name="Picture 5" descr="A picture containing text, map&#10;&#10;Description automatically generated">
            <a:extLst>
              <a:ext uri="{FF2B5EF4-FFF2-40B4-BE49-F238E27FC236}">
                <a16:creationId xmlns:a16="http://schemas.microsoft.com/office/drawing/2014/main" id="{98E66236-D361-F446-82AB-C90F344196D9}"/>
              </a:ext>
            </a:extLst>
          </p:cNvPr>
          <p:cNvPicPr>
            <a:picLocks noChangeAspect="1"/>
          </p:cNvPicPr>
          <p:nvPr/>
        </p:nvPicPr>
        <p:blipFill>
          <a:blip r:embed="rId3"/>
          <a:stretch>
            <a:fillRect/>
          </a:stretch>
        </p:blipFill>
        <p:spPr>
          <a:xfrm>
            <a:off x="5283050" y="1673225"/>
            <a:ext cx="6581723" cy="4005752"/>
          </a:xfrm>
          <a:prstGeom prst="rect">
            <a:avLst/>
          </a:prstGeom>
          <a:ln w="12700">
            <a:solidFill>
              <a:schemeClr val="tx1"/>
            </a:solidFill>
          </a:ln>
        </p:spPr>
      </p:pic>
    </p:spTree>
    <p:extLst>
      <p:ext uri="{BB962C8B-B14F-4D97-AF65-F5344CB8AC3E}">
        <p14:creationId xmlns:p14="http://schemas.microsoft.com/office/powerpoint/2010/main" val="2792556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47662"/>
            <a:ext cx="10515600" cy="1325563"/>
          </a:xfrm>
        </p:spPr>
        <p:txBody>
          <a:bodyPr>
            <a:normAutofit/>
          </a:bodyPr>
          <a:lstStyle/>
          <a:p>
            <a:r>
              <a:rPr lang="en-US" sz="4000" dirty="0"/>
              <a:t>Importance of trying to visualize your Model</a:t>
            </a:r>
          </a:p>
        </p:txBody>
      </p:sp>
      <p:sp>
        <p:nvSpPr>
          <p:cNvPr id="4" name="Content Placeholder 2"/>
          <p:cNvSpPr>
            <a:spLocks noGrp="1"/>
          </p:cNvSpPr>
          <p:nvPr>
            <p:ph idx="1"/>
          </p:nvPr>
        </p:nvSpPr>
        <p:spPr>
          <a:xfrm>
            <a:off x="327227" y="1673225"/>
            <a:ext cx="3761694" cy="4351338"/>
          </a:xfrm>
        </p:spPr>
        <p:txBody>
          <a:bodyPr>
            <a:noAutofit/>
          </a:bodyPr>
          <a:lstStyle/>
          <a:p>
            <a:r>
              <a:rPr lang="en-US" sz="2500" dirty="0"/>
              <a:t>Often artifacts of data collection can induce undesirable correlations that the classifiers can pick up during training. </a:t>
            </a:r>
          </a:p>
          <a:p>
            <a:r>
              <a:rPr lang="en-US" sz="2500" dirty="0"/>
              <a:t>These issues can be very difficult to identify just by looking at the raw data and predictions.</a:t>
            </a:r>
          </a:p>
        </p:txBody>
      </p:sp>
      <p:sp>
        <p:nvSpPr>
          <p:cNvPr id="7" name="TextBox 6"/>
          <p:cNvSpPr txBox="1"/>
          <p:nvPr/>
        </p:nvSpPr>
        <p:spPr>
          <a:xfrm>
            <a:off x="6304739" y="5921786"/>
            <a:ext cx="4505093" cy="338554"/>
          </a:xfrm>
          <a:prstGeom prst="rect">
            <a:avLst/>
          </a:prstGeom>
          <a:noFill/>
        </p:spPr>
        <p:txBody>
          <a:bodyPr wrap="square" rtlCol="0">
            <a:spAutoFit/>
          </a:bodyPr>
          <a:lstStyle/>
          <a:p>
            <a:pPr algn="ctr"/>
            <a:r>
              <a:rPr lang="en-US" sz="1600" dirty="0">
                <a:hlinkClick r:id="rId3"/>
              </a:rPr>
              <a:t>https://arxiv.org/pdf/1602.04938.pdf</a:t>
            </a:r>
            <a:endParaRPr lang="en-US" sz="1600" dirty="0"/>
          </a:p>
        </p:txBody>
      </p:sp>
      <p:pic>
        <p:nvPicPr>
          <p:cNvPr id="5" name="Picture 4" descr="A cat with its mouth open&#10;&#10;Description automatically generated">
            <a:extLst>
              <a:ext uri="{FF2B5EF4-FFF2-40B4-BE49-F238E27FC236}">
                <a16:creationId xmlns:a16="http://schemas.microsoft.com/office/drawing/2014/main" id="{28155CAE-4453-BA42-B3B9-869C4C21A86E}"/>
              </a:ext>
            </a:extLst>
          </p:cNvPr>
          <p:cNvPicPr>
            <a:picLocks noChangeAspect="1"/>
          </p:cNvPicPr>
          <p:nvPr/>
        </p:nvPicPr>
        <p:blipFill>
          <a:blip r:embed="rId4"/>
          <a:stretch>
            <a:fillRect/>
          </a:stretch>
        </p:blipFill>
        <p:spPr>
          <a:xfrm>
            <a:off x="6205864" y="1673225"/>
            <a:ext cx="4736092" cy="4295775"/>
          </a:xfrm>
          <a:prstGeom prst="rect">
            <a:avLst/>
          </a:prstGeom>
        </p:spPr>
      </p:pic>
    </p:spTree>
    <p:extLst>
      <p:ext uri="{BB962C8B-B14F-4D97-AF65-F5344CB8AC3E}">
        <p14:creationId xmlns:p14="http://schemas.microsoft.com/office/powerpoint/2010/main" val="42260408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47662"/>
            <a:ext cx="10515600" cy="1325563"/>
          </a:xfrm>
        </p:spPr>
        <p:txBody>
          <a:bodyPr>
            <a:normAutofit/>
          </a:bodyPr>
          <a:lstStyle/>
          <a:p>
            <a:r>
              <a:rPr lang="en-US" sz="4000" dirty="0"/>
              <a:t>Importance of trying to visualize your Model</a:t>
            </a:r>
          </a:p>
        </p:txBody>
      </p:sp>
      <p:sp>
        <p:nvSpPr>
          <p:cNvPr id="4" name="Content Placeholder 2"/>
          <p:cNvSpPr>
            <a:spLocks noGrp="1"/>
          </p:cNvSpPr>
          <p:nvPr>
            <p:ph idx="1"/>
          </p:nvPr>
        </p:nvSpPr>
        <p:spPr>
          <a:xfrm>
            <a:off x="327227" y="1673225"/>
            <a:ext cx="5658910" cy="4351338"/>
          </a:xfrm>
        </p:spPr>
        <p:txBody>
          <a:bodyPr>
            <a:noAutofit/>
          </a:bodyPr>
          <a:lstStyle/>
          <a:p>
            <a:r>
              <a:rPr lang="en-US" sz="1700" dirty="0"/>
              <a:t>This task was to distinguish between photos of Wolves and Eskimo Dogs (huskies)</a:t>
            </a:r>
          </a:p>
          <a:p>
            <a:r>
              <a:rPr lang="en-US" sz="1700" dirty="0"/>
              <a:t>“</a:t>
            </a:r>
            <a:r>
              <a:rPr lang="en-US" sz="1800" dirty="0"/>
              <a:t>We train a logistic regression classifier on a training set of 20 images, hand selected such that all pictures of wolves had snow in the background, while pictures of huskies did not. As the features for the images, we use the first max-pooling layer of Google’s pre-trained Inception neural network. On a collection of additional 60 images, the classifier predicts Wolf if there is snow (or light background at the bottom), and Husky otherwise, regardless of animal color, position, pose, etc. We trained this bad classifier intentionally, to evaluate whether subjects are able to detect it.</a:t>
            </a:r>
            <a:r>
              <a:rPr lang="en-US" sz="1700" dirty="0"/>
              <a:t>”</a:t>
            </a:r>
          </a:p>
        </p:txBody>
      </p:sp>
      <p:sp>
        <p:nvSpPr>
          <p:cNvPr id="7" name="TextBox 6"/>
          <p:cNvSpPr txBox="1"/>
          <p:nvPr/>
        </p:nvSpPr>
        <p:spPr>
          <a:xfrm>
            <a:off x="6304739" y="5921786"/>
            <a:ext cx="4505093" cy="338554"/>
          </a:xfrm>
          <a:prstGeom prst="rect">
            <a:avLst/>
          </a:prstGeom>
          <a:noFill/>
        </p:spPr>
        <p:txBody>
          <a:bodyPr wrap="square" rtlCol="0">
            <a:spAutoFit/>
          </a:bodyPr>
          <a:lstStyle/>
          <a:p>
            <a:pPr algn="ctr"/>
            <a:r>
              <a:rPr lang="en-US" sz="1600" dirty="0">
                <a:hlinkClick r:id="rId3"/>
              </a:rPr>
              <a:t>https://arxiv.org/pdf/1602.04938.pdf</a:t>
            </a:r>
            <a:endParaRPr lang="en-US" sz="1600" dirty="0"/>
          </a:p>
        </p:txBody>
      </p:sp>
      <p:pic>
        <p:nvPicPr>
          <p:cNvPr id="5" name="Picture 4" descr="A cat with its mouth open&#10;&#10;Description automatically generated">
            <a:extLst>
              <a:ext uri="{FF2B5EF4-FFF2-40B4-BE49-F238E27FC236}">
                <a16:creationId xmlns:a16="http://schemas.microsoft.com/office/drawing/2014/main" id="{28155CAE-4453-BA42-B3B9-869C4C21A86E}"/>
              </a:ext>
            </a:extLst>
          </p:cNvPr>
          <p:cNvPicPr>
            <a:picLocks noChangeAspect="1"/>
          </p:cNvPicPr>
          <p:nvPr/>
        </p:nvPicPr>
        <p:blipFill>
          <a:blip r:embed="rId4"/>
          <a:stretch>
            <a:fillRect/>
          </a:stretch>
        </p:blipFill>
        <p:spPr>
          <a:xfrm>
            <a:off x="6205864" y="1673225"/>
            <a:ext cx="4736092" cy="4295775"/>
          </a:xfrm>
          <a:prstGeom prst="rect">
            <a:avLst/>
          </a:prstGeom>
        </p:spPr>
      </p:pic>
    </p:spTree>
    <p:extLst>
      <p:ext uri="{BB962C8B-B14F-4D97-AF65-F5344CB8AC3E}">
        <p14:creationId xmlns:p14="http://schemas.microsoft.com/office/powerpoint/2010/main" val="40334414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47662"/>
            <a:ext cx="10515600" cy="1325563"/>
          </a:xfrm>
        </p:spPr>
        <p:txBody>
          <a:bodyPr>
            <a:normAutofit/>
          </a:bodyPr>
          <a:lstStyle/>
          <a:p>
            <a:r>
              <a:rPr lang="en-US" sz="4000" dirty="0"/>
              <a:t>Importance of trying to visualize your Model</a:t>
            </a:r>
          </a:p>
        </p:txBody>
      </p:sp>
      <p:sp>
        <p:nvSpPr>
          <p:cNvPr id="4" name="Content Placeholder 2"/>
          <p:cNvSpPr>
            <a:spLocks noGrp="1"/>
          </p:cNvSpPr>
          <p:nvPr>
            <p:ph idx="1"/>
          </p:nvPr>
        </p:nvSpPr>
        <p:spPr>
          <a:xfrm>
            <a:off x="327227" y="1673225"/>
            <a:ext cx="5658910" cy="4351338"/>
          </a:xfrm>
        </p:spPr>
        <p:txBody>
          <a:bodyPr>
            <a:noAutofit/>
          </a:bodyPr>
          <a:lstStyle/>
          <a:p>
            <a:r>
              <a:rPr lang="en-US" sz="1800" dirty="0"/>
              <a:t>It didn’t learn the differences between dogs and wolves, but instead learned that wolves were on snow in their pictures and dogs were on grass (in most cases). </a:t>
            </a:r>
          </a:p>
          <a:p>
            <a:r>
              <a:rPr lang="en-US" sz="1800" dirty="0"/>
              <a:t>Models erroneously tuned to implicit bias in samples actually happens quite often. While this not something we can solve in a course like this, it is something to mention. </a:t>
            </a:r>
          </a:p>
          <a:p>
            <a:pPr marL="0" indent="0">
              <a:buNone/>
            </a:pPr>
            <a:endParaRPr lang="en-US" sz="1700" dirty="0"/>
          </a:p>
        </p:txBody>
      </p:sp>
      <p:sp>
        <p:nvSpPr>
          <p:cNvPr id="7" name="TextBox 6"/>
          <p:cNvSpPr txBox="1"/>
          <p:nvPr/>
        </p:nvSpPr>
        <p:spPr>
          <a:xfrm>
            <a:off x="6304739" y="5921786"/>
            <a:ext cx="4505093" cy="338554"/>
          </a:xfrm>
          <a:prstGeom prst="rect">
            <a:avLst/>
          </a:prstGeom>
          <a:noFill/>
        </p:spPr>
        <p:txBody>
          <a:bodyPr wrap="square" rtlCol="0">
            <a:spAutoFit/>
          </a:bodyPr>
          <a:lstStyle/>
          <a:p>
            <a:pPr algn="ctr"/>
            <a:r>
              <a:rPr lang="en-US" sz="1600" dirty="0">
                <a:hlinkClick r:id="rId3"/>
              </a:rPr>
              <a:t>https://arxiv.org/pdf/1602.04938.pdf</a:t>
            </a:r>
            <a:endParaRPr lang="en-US" sz="1600" dirty="0"/>
          </a:p>
        </p:txBody>
      </p:sp>
      <p:pic>
        <p:nvPicPr>
          <p:cNvPr id="5" name="Picture 4" descr="A cat with its mouth open&#10;&#10;Description automatically generated">
            <a:extLst>
              <a:ext uri="{FF2B5EF4-FFF2-40B4-BE49-F238E27FC236}">
                <a16:creationId xmlns:a16="http://schemas.microsoft.com/office/drawing/2014/main" id="{28155CAE-4453-BA42-B3B9-869C4C21A86E}"/>
              </a:ext>
            </a:extLst>
          </p:cNvPr>
          <p:cNvPicPr>
            <a:picLocks noChangeAspect="1"/>
          </p:cNvPicPr>
          <p:nvPr/>
        </p:nvPicPr>
        <p:blipFill>
          <a:blip r:embed="rId4"/>
          <a:stretch>
            <a:fillRect/>
          </a:stretch>
        </p:blipFill>
        <p:spPr>
          <a:xfrm>
            <a:off x="6205864" y="1673225"/>
            <a:ext cx="4736092" cy="4295775"/>
          </a:xfrm>
          <a:prstGeom prst="rect">
            <a:avLst/>
          </a:prstGeom>
        </p:spPr>
      </p:pic>
    </p:spTree>
    <p:extLst>
      <p:ext uri="{BB962C8B-B14F-4D97-AF65-F5344CB8AC3E}">
        <p14:creationId xmlns:p14="http://schemas.microsoft.com/office/powerpoint/2010/main" val="11790271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47662"/>
            <a:ext cx="10515600" cy="1325563"/>
          </a:xfrm>
        </p:spPr>
        <p:txBody>
          <a:bodyPr>
            <a:normAutofit/>
          </a:bodyPr>
          <a:lstStyle/>
          <a:p>
            <a:r>
              <a:rPr lang="en-US" sz="4000" dirty="0"/>
              <a:t>Visualize Decision Trees Process</a:t>
            </a:r>
          </a:p>
        </p:txBody>
      </p:sp>
      <p:sp>
        <p:nvSpPr>
          <p:cNvPr id="4" name="Content Placeholder 2"/>
          <p:cNvSpPr>
            <a:spLocks noGrp="1"/>
          </p:cNvSpPr>
          <p:nvPr>
            <p:ph idx="1"/>
          </p:nvPr>
        </p:nvSpPr>
        <p:spPr>
          <a:xfrm>
            <a:off x="327227" y="1673225"/>
            <a:ext cx="3761694" cy="4351338"/>
          </a:xfrm>
        </p:spPr>
        <p:txBody>
          <a:bodyPr>
            <a:noAutofit/>
          </a:bodyPr>
          <a:lstStyle/>
          <a:p>
            <a:pPr marL="342900" indent="-342900">
              <a:buAutoNum type="arabicPeriod"/>
            </a:pPr>
            <a:r>
              <a:rPr lang="en-US" sz="3000" dirty="0"/>
              <a:t>Fit a Decision Tree Model using </a:t>
            </a:r>
            <a:r>
              <a:rPr lang="en-US" sz="3000" dirty="0" err="1"/>
              <a:t>Scikit</a:t>
            </a:r>
            <a:r>
              <a:rPr lang="en-US" sz="3000" dirty="0"/>
              <a:t>-Learn</a:t>
            </a:r>
          </a:p>
          <a:p>
            <a:pPr marL="342900" indent="-342900">
              <a:buAutoNum type="arabicPeriod"/>
            </a:pPr>
            <a:r>
              <a:rPr lang="en-US" sz="3000" dirty="0"/>
              <a:t>Convert your model to an image</a:t>
            </a:r>
          </a:p>
          <a:p>
            <a:pPr marL="0" indent="0">
              <a:buNone/>
            </a:pPr>
            <a:r>
              <a:rPr lang="en-US" sz="1300" dirty="0"/>
              <a:t>       </a:t>
            </a:r>
            <a:r>
              <a:rPr lang="en-US" sz="2000" dirty="0"/>
              <a:t>   Option 1: </a:t>
            </a:r>
            <a:r>
              <a:rPr lang="en-US" sz="2000" dirty="0" err="1"/>
              <a:t>Graphviz</a:t>
            </a:r>
            <a:endParaRPr lang="en-US" sz="2000" dirty="0"/>
          </a:p>
          <a:p>
            <a:pPr marL="0" indent="0">
              <a:buNone/>
            </a:pPr>
            <a:r>
              <a:rPr lang="en-US" sz="2000" dirty="0"/>
              <a:t>        Option 2: Online Converter</a:t>
            </a:r>
          </a:p>
          <a:p>
            <a:pPr marL="0" indent="0">
              <a:buNone/>
            </a:pPr>
            <a:r>
              <a:rPr lang="en-US" sz="2000" dirty="0"/>
              <a:t>        Option 3: Matplotlib</a:t>
            </a:r>
          </a:p>
          <a:p>
            <a:endParaRPr lang="en-US" sz="1700" dirty="0"/>
          </a:p>
        </p:txBody>
      </p:sp>
      <p:pic>
        <p:nvPicPr>
          <p:cNvPr id="6" name="Picture 5" descr="A screenshot of a social media post&#10;&#10;Description automatically generated">
            <a:extLst>
              <a:ext uri="{FF2B5EF4-FFF2-40B4-BE49-F238E27FC236}">
                <a16:creationId xmlns:a16="http://schemas.microsoft.com/office/drawing/2014/main" id="{C8FDBBE6-266D-8D4B-BAAD-3A63557D1025}"/>
              </a:ext>
            </a:extLst>
          </p:cNvPr>
          <p:cNvPicPr>
            <a:picLocks noChangeAspect="1"/>
          </p:cNvPicPr>
          <p:nvPr/>
        </p:nvPicPr>
        <p:blipFill>
          <a:blip r:embed="rId3"/>
          <a:stretch>
            <a:fillRect/>
          </a:stretch>
        </p:blipFill>
        <p:spPr>
          <a:xfrm>
            <a:off x="5446359" y="1673225"/>
            <a:ext cx="6456862" cy="4498975"/>
          </a:xfrm>
          <a:prstGeom prst="rect">
            <a:avLst/>
          </a:prstGeom>
          <a:ln w="12700">
            <a:solidFill>
              <a:schemeClr val="tx1"/>
            </a:solidFill>
          </a:ln>
        </p:spPr>
      </p:pic>
      <p:sp>
        <p:nvSpPr>
          <p:cNvPr id="7" name="TextBox 6">
            <a:extLst>
              <a:ext uri="{FF2B5EF4-FFF2-40B4-BE49-F238E27FC236}">
                <a16:creationId xmlns:a16="http://schemas.microsoft.com/office/drawing/2014/main" id="{BE1013C5-C485-3D4B-A54A-ED352A22219F}"/>
              </a:ext>
            </a:extLst>
          </p:cNvPr>
          <p:cNvSpPr txBox="1"/>
          <p:nvPr/>
        </p:nvSpPr>
        <p:spPr>
          <a:xfrm>
            <a:off x="6422243" y="6341061"/>
            <a:ext cx="4505093" cy="338554"/>
          </a:xfrm>
          <a:prstGeom prst="rect">
            <a:avLst/>
          </a:prstGeom>
          <a:noFill/>
        </p:spPr>
        <p:txBody>
          <a:bodyPr wrap="square" rtlCol="0">
            <a:spAutoFit/>
          </a:bodyPr>
          <a:lstStyle/>
          <a:p>
            <a:pPr algn="ctr"/>
            <a:r>
              <a:rPr lang="en-US" sz="1600" dirty="0"/>
              <a:t>Fit the decision tree model</a:t>
            </a:r>
          </a:p>
        </p:txBody>
      </p:sp>
    </p:spTree>
    <p:extLst>
      <p:ext uri="{BB962C8B-B14F-4D97-AF65-F5344CB8AC3E}">
        <p14:creationId xmlns:p14="http://schemas.microsoft.com/office/powerpoint/2010/main" val="30872374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47662"/>
            <a:ext cx="10515600" cy="1325563"/>
          </a:xfrm>
        </p:spPr>
        <p:txBody>
          <a:bodyPr>
            <a:normAutofit/>
          </a:bodyPr>
          <a:lstStyle/>
          <a:p>
            <a:r>
              <a:rPr lang="en-US" sz="4000" dirty="0"/>
              <a:t>Visualize Decision Trees Process</a:t>
            </a:r>
          </a:p>
        </p:txBody>
      </p:sp>
      <p:sp>
        <p:nvSpPr>
          <p:cNvPr id="4" name="Content Placeholder 2"/>
          <p:cNvSpPr>
            <a:spLocks noGrp="1"/>
          </p:cNvSpPr>
          <p:nvPr>
            <p:ph idx="1"/>
          </p:nvPr>
        </p:nvSpPr>
        <p:spPr>
          <a:xfrm>
            <a:off x="327227" y="1673225"/>
            <a:ext cx="3761694" cy="4351338"/>
          </a:xfrm>
        </p:spPr>
        <p:txBody>
          <a:bodyPr>
            <a:noAutofit/>
          </a:bodyPr>
          <a:lstStyle/>
          <a:p>
            <a:pPr marL="342900" indent="-342900">
              <a:buAutoNum type="arabicPeriod"/>
            </a:pPr>
            <a:r>
              <a:rPr lang="en-US" sz="3000" dirty="0"/>
              <a:t>Fit a Decision Tree Model using </a:t>
            </a:r>
            <a:r>
              <a:rPr lang="en-US" sz="3000" dirty="0" err="1"/>
              <a:t>Scikit</a:t>
            </a:r>
            <a:r>
              <a:rPr lang="en-US" sz="3000" dirty="0"/>
              <a:t>-Learn</a:t>
            </a:r>
          </a:p>
          <a:p>
            <a:pPr marL="342900" indent="-342900">
              <a:buAutoNum type="arabicPeriod"/>
            </a:pPr>
            <a:r>
              <a:rPr lang="en-US" sz="3000" dirty="0"/>
              <a:t>Convert your model to an image</a:t>
            </a:r>
          </a:p>
          <a:p>
            <a:pPr marL="0" indent="0">
              <a:buNone/>
            </a:pPr>
            <a:r>
              <a:rPr lang="en-US" sz="1300" dirty="0"/>
              <a:t>       </a:t>
            </a:r>
            <a:r>
              <a:rPr lang="en-US" sz="2000" dirty="0"/>
              <a:t>   Option 1: </a:t>
            </a:r>
            <a:r>
              <a:rPr lang="en-US" sz="2000" dirty="0" err="1"/>
              <a:t>Graphviz</a:t>
            </a:r>
            <a:endParaRPr lang="en-US" sz="2000" dirty="0"/>
          </a:p>
          <a:p>
            <a:pPr marL="0" indent="0">
              <a:buNone/>
            </a:pPr>
            <a:r>
              <a:rPr lang="en-US" sz="2000" dirty="0"/>
              <a:t>        Option 2: Online Converter</a:t>
            </a:r>
          </a:p>
          <a:p>
            <a:pPr marL="0" indent="0">
              <a:buNone/>
            </a:pPr>
            <a:r>
              <a:rPr lang="en-US" sz="2000" dirty="0"/>
              <a:t>        Option 3: Matplotlib</a:t>
            </a:r>
          </a:p>
          <a:p>
            <a:endParaRPr lang="en-US" sz="1700"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41676" y="1673225"/>
            <a:ext cx="6066229" cy="4733115"/>
          </a:xfrm>
          <a:prstGeom prst="rect">
            <a:avLst/>
          </a:prstGeom>
          <a:ln w="12700">
            <a:solidFill>
              <a:schemeClr val="tx1"/>
            </a:solidFill>
          </a:ln>
        </p:spPr>
      </p:pic>
    </p:spTree>
    <p:extLst>
      <p:ext uri="{BB962C8B-B14F-4D97-AF65-F5344CB8AC3E}">
        <p14:creationId xmlns:p14="http://schemas.microsoft.com/office/powerpoint/2010/main" val="22598561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47662"/>
            <a:ext cx="10515600" cy="1325563"/>
          </a:xfrm>
        </p:spPr>
        <p:txBody>
          <a:bodyPr>
            <a:normAutofit/>
          </a:bodyPr>
          <a:lstStyle/>
          <a:p>
            <a:r>
              <a:rPr lang="en-US" sz="4000" dirty="0" err="1"/>
              <a:t>Graphviz</a:t>
            </a:r>
            <a:endParaRPr lang="en-US" sz="4000" dirty="0"/>
          </a:p>
        </p:txBody>
      </p:sp>
      <p:sp>
        <p:nvSpPr>
          <p:cNvPr id="4" name="Content Placeholder 2"/>
          <p:cNvSpPr>
            <a:spLocks noGrp="1"/>
          </p:cNvSpPr>
          <p:nvPr>
            <p:ph idx="1"/>
          </p:nvPr>
        </p:nvSpPr>
        <p:spPr>
          <a:xfrm>
            <a:off x="327227" y="1673225"/>
            <a:ext cx="4444278" cy="4351338"/>
          </a:xfrm>
        </p:spPr>
        <p:txBody>
          <a:bodyPr>
            <a:noAutofit/>
          </a:bodyPr>
          <a:lstStyle/>
          <a:p>
            <a:pPr marL="0" indent="0">
              <a:buNone/>
            </a:pPr>
            <a:r>
              <a:rPr lang="en-US" sz="3000" dirty="0" err="1"/>
              <a:t>Graphviz</a:t>
            </a:r>
            <a:r>
              <a:rPr lang="en-US" sz="3000" dirty="0"/>
              <a:t> is open source graph visualization software. Graph visualization is a way of representing structural information as diagrams of abstract graphs and networks. In data science, one use of </a:t>
            </a:r>
            <a:r>
              <a:rPr lang="en-US" sz="3000" dirty="0" err="1"/>
              <a:t>Graphviz</a:t>
            </a:r>
            <a:r>
              <a:rPr lang="en-US" sz="3000" dirty="0"/>
              <a:t> is to visualize decision trees.</a:t>
            </a:r>
            <a:endParaRPr lang="en-US" sz="1700" dirty="0"/>
          </a:p>
        </p:txBody>
      </p:sp>
      <p:sp>
        <p:nvSpPr>
          <p:cNvPr id="7" name="TextBox 6">
            <a:extLst>
              <a:ext uri="{FF2B5EF4-FFF2-40B4-BE49-F238E27FC236}">
                <a16:creationId xmlns:a16="http://schemas.microsoft.com/office/drawing/2014/main" id="{BE1013C5-C485-3D4B-A54A-ED352A22219F}"/>
              </a:ext>
            </a:extLst>
          </p:cNvPr>
          <p:cNvSpPr txBox="1"/>
          <p:nvPr/>
        </p:nvSpPr>
        <p:spPr>
          <a:xfrm>
            <a:off x="6422243" y="6341061"/>
            <a:ext cx="4505093" cy="338554"/>
          </a:xfrm>
          <a:prstGeom prst="rect">
            <a:avLst/>
          </a:prstGeom>
          <a:noFill/>
        </p:spPr>
        <p:txBody>
          <a:bodyPr wrap="square" rtlCol="0">
            <a:spAutoFit/>
          </a:bodyPr>
          <a:lstStyle/>
          <a:p>
            <a:pPr algn="ctr"/>
            <a:r>
              <a:rPr lang="en-US" sz="1600" dirty="0"/>
              <a:t>Fit the decision tree model</a:t>
            </a:r>
          </a:p>
        </p:txBody>
      </p:sp>
      <p:pic>
        <p:nvPicPr>
          <p:cNvPr id="8" name="Picture 7" descr="A screenshot of a cell phone&#10;&#10;Description automatically generated">
            <a:extLst>
              <a:ext uri="{FF2B5EF4-FFF2-40B4-BE49-F238E27FC236}">
                <a16:creationId xmlns:a16="http://schemas.microsoft.com/office/drawing/2014/main" id="{915902EE-E197-274F-8A66-1F7292864A5A}"/>
              </a:ext>
            </a:extLst>
          </p:cNvPr>
          <p:cNvPicPr>
            <a:picLocks noChangeAspect="1"/>
          </p:cNvPicPr>
          <p:nvPr/>
        </p:nvPicPr>
        <p:blipFill>
          <a:blip r:embed="rId3"/>
          <a:stretch>
            <a:fillRect/>
          </a:stretch>
        </p:blipFill>
        <p:spPr>
          <a:xfrm>
            <a:off x="6105962" y="1689504"/>
            <a:ext cx="5137653" cy="5089525"/>
          </a:xfrm>
          <a:prstGeom prst="rect">
            <a:avLst/>
          </a:prstGeom>
          <a:ln w="12700">
            <a:solidFill>
              <a:schemeClr val="tx1"/>
            </a:solidFill>
          </a:ln>
        </p:spPr>
      </p:pic>
    </p:spTree>
    <p:extLst>
      <p:ext uri="{BB962C8B-B14F-4D97-AF65-F5344CB8AC3E}">
        <p14:creationId xmlns:p14="http://schemas.microsoft.com/office/powerpoint/2010/main" val="25722436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Where are we in the machine learning universe? </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9351" y="1541140"/>
            <a:ext cx="8453297" cy="5270363"/>
          </a:xfrm>
          <a:prstGeom prst="rect">
            <a:avLst/>
          </a:prstGeom>
          <a:ln w="12700">
            <a:noFill/>
          </a:ln>
        </p:spPr>
      </p:pic>
    </p:spTree>
    <p:extLst>
      <p:ext uri="{BB962C8B-B14F-4D97-AF65-F5344CB8AC3E}">
        <p14:creationId xmlns:p14="http://schemas.microsoft.com/office/powerpoint/2010/main" val="7744101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47662"/>
            <a:ext cx="10515600" cy="1325563"/>
          </a:xfrm>
        </p:spPr>
        <p:txBody>
          <a:bodyPr>
            <a:normAutofit/>
          </a:bodyPr>
          <a:lstStyle/>
          <a:p>
            <a:r>
              <a:rPr lang="en-US" sz="4000" dirty="0" err="1"/>
              <a:t>Graphviz</a:t>
            </a:r>
            <a:endParaRPr lang="en-US" sz="4000" dirty="0"/>
          </a:p>
        </p:txBody>
      </p:sp>
      <p:sp>
        <p:nvSpPr>
          <p:cNvPr id="4" name="Content Placeholder 2"/>
          <p:cNvSpPr>
            <a:spLocks noGrp="1"/>
          </p:cNvSpPr>
          <p:nvPr>
            <p:ph idx="1"/>
          </p:nvPr>
        </p:nvSpPr>
        <p:spPr>
          <a:xfrm>
            <a:off x="327227" y="1673225"/>
            <a:ext cx="4444278" cy="4351338"/>
          </a:xfrm>
        </p:spPr>
        <p:txBody>
          <a:bodyPr>
            <a:noAutofit/>
          </a:bodyPr>
          <a:lstStyle/>
          <a:p>
            <a:pPr marL="514350" indent="-514350">
              <a:buAutoNum type="arabicPeriod"/>
            </a:pPr>
            <a:r>
              <a:rPr lang="en-US" sz="3000" dirty="0"/>
              <a:t>Create a dot file (easy)</a:t>
            </a:r>
          </a:p>
          <a:p>
            <a:pPr marL="342900" indent="-342900">
              <a:buAutoNum type="arabicPeriod"/>
            </a:pPr>
            <a:r>
              <a:rPr lang="en-US" sz="3000" dirty="0"/>
              <a:t>  Convert dot file to image</a:t>
            </a:r>
            <a:endParaRPr lang="en-US" sz="1700" dirty="0"/>
          </a:p>
        </p:txBody>
      </p:sp>
      <p:sp>
        <p:nvSpPr>
          <p:cNvPr id="7" name="TextBox 6">
            <a:extLst>
              <a:ext uri="{FF2B5EF4-FFF2-40B4-BE49-F238E27FC236}">
                <a16:creationId xmlns:a16="http://schemas.microsoft.com/office/drawing/2014/main" id="{BE1013C5-C485-3D4B-A54A-ED352A22219F}"/>
              </a:ext>
            </a:extLst>
          </p:cNvPr>
          <p:cNvSpPr txBox="1"/>
          <p:nvPr/>
        </p:nvSpPr>
        <p:spPr>
          <a:xfrm>
            <a:off x="6422241" y="4345940"/>
            <a:ext cx="4505093" cy="584775"/>
          </a:xfrm>
          <a:prstGeom prst="rect">
            <a:avLst/>
          </a:prstGeom>
          <a:noFill/>
        </p:spPr>
        <p:txBody>
          <a:bodyPr wrap="square" rtlCol="0">
            <a:spAutoFit/>
          </a:bodyPr>
          <a:lstStyle/>
          <a:p>
            <a:pPr algn="ctr"/>
            <a:r>
              <a:rPr lang="en-US" sz="1600" dirty="0"/>
              <a:t>Creating the dot file is usually not a problem. Converting the dot file to a </a:t>
            </a:r>
            <a:r>
              <a:rPr lang="en-US" sz="1600" dirty="0" err="1"/>
              <a:t>png</a:t>
            </a:r>
            <a:r>
              <a:rPr lang="en-US" sz="1600" dirty="0"/>
              <a:t> file can be difficult. </a:t>
            </a:r>
          </a:p>
        </p:txBody>
      </p:sp>
      <p:pic>
        <p:nvPicPr>
          <p:cNvPr id="5" name="Picture 4" descr="A screenshot of a cell phone&#10;&#10;Description automatically generated">
            <a:extLst>
              <a:ext uri="{FF2B5EF4-FFF2-40B4-BE49-F238E27FC236}">
                <a16:creationId xmlns:a16="http://schemas.microsoft.com/office/drawing/2014/main" id="{C7084130-ED69-DC4C-9C03-6742344FC43E}"/>
              </a:ext>
            </a:extLst>
          </p:cNvPr>
          <p:cNvPicPr>
            <a:picLocks noChangeAspect="1"/>
          </p:cNvPicPr>
          <p:nvPr/>
        </p:nvPicPr>
        <p:blipFill>
          <a:blip r:embed="rId3"/>
          <a:stretch>
            <a:fillRect/>
          </a:stretch>
        </p:blipFill>
        <p:spPr>
          <a:xfrm>
            <a:off x="5104367" y="1673225"/>
            <a:ext cx="7140842" cy="2672715"/>
          </a:xfrm>
          <a:prstGeom prst="rect">
            <a:avLst/>
          </a:prstGeom>
        </p:spPr>
      </p:pic>
    </p:spTree>
    <p:extLst>
      <p:ext uri="{BB962C8B-B14F-4D97-AF65-F5344CB8AC3E}">
        <p14:creationId xmlns:p14="http://schemas.microsoft.com/office/powerpoint/2010/main" val="199013991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47662"/>
            <a:ext cx="10515600" cy="1325563"/>
          </a:xfrm>
        </p:spPr>
        <p:txBody>
          <a:bodyPr>
            <a:normAutofit/>
          </a:bodyPr>
          <a:lstStyle/>
          <a:p>
            <a:r>
              <a:rPr lang="en-US" sz="4000" dirty="0" err="1"/>
              <a:t>Graphviz</a:t>
            </a:r>
            <a:endParaRPr lang="en-US" sz="4000" dirty="0"/>
          </a:p>
        </p:txBody>
      </p:sp>
      <p:sp>
        <p:nvSpPr>
          <p:cNvPr id="4" name="Content Placeholder 2"/>
          <p:cNvSpPr>
            <a:spLocks noGrp="1"/>
          </p:cNvSpPr>
          <p:nvPr>
            <p:ph idx="1"/>
          </p:nvPr>
        </p:nvSpPr>
        <p:spPr>
          <a:xfrm>
            <a:off x="327227" y="1673225"/>
            <a:ext cx="4444278" cy="4351338"/>
          </a:xfrm>
        </p:spPr>
        <p:txBody>
          <a:bodyPr>
            <a:noAutofit/>
          </a:bodyPr>
          <a:lstStyle/>
          <a:p>
            <a:pPr marL="514350" indent="-514350">
              <a:buAutoNum type="arabicPeriod"/>
            </a:pPr>
            <a:r>
              <a:rPr lang="en-US" sz="3000" dirty="0"/>
              <a:t>Create a dot file (easy)</a:t>
            </a:r>
          </a:p>
          <a:p>
            <a:pPr marL="342900" indent="-342900">
              <a:buAutoNum type="arabicPeriod"/>
            </a:pPr>
            <a:r>
              <a:rPr lang="en-US" sz="3000" dirty="0"/>
              <a:t>  Convert dot file to image</a:t>
            </a:r>
            <a:endParaRPr lang="en-US" sz="1700" dirty="0"/>
          </a:p>
        </p:txBody>
      </p:sp>
      <p:sp>
        <p:nvSpPr>
          <p:cNvPr id="7" name="TextBox 6">
            <a:extLst>
              <a:ext uri="{FF2B5EF4-FFF2-40B4-BE49-F238E27FC236}">
                <a16:creationId xmlns:a16="http://schemas.microsoft.com/office/drawing/2014/main" id="{BE1013C5-C485-3D4B-A54A-ED352A22219F}"/>
              </a:ext>
            </a:extLst>
          </p:cNvPr>
          <p:cNvSpPr txBox="1"/>
          <p:nvPr/>
        </p:nvSpPr>
        <p:spPr>
          <a:xfrm>
            <a:off x="6422241" y="4345940"/>
            <a:ext cx="4505093" cy="584775"/>
          </a:xfrm>
          <a:prstGeom prst="rect">
            <a:avLst/>
          </a:prstGeom>
          <a:noFill/>
        </p:spPr>
        <p:txBody>
          <a:bodyPr wrap="square" rtlCol="0">
            <a:spAutoFit/>
          </a:bodyPr>
          <a:lstStyle/>
          <a:p>
            <a:pPr algn="ctr"/>
            <a:r>
              <a:rPr lang="en-US" sz="1600" dirty="0"/>
              <a:t>Creating the dot file is usually not a problem. Converting the dot file to a </a:t>
            </a:r>
            <a:r>
              <a:rPr lang="en-US" sz="1600" dirty="0" err="1"/>
              <a:t>png</a:t>
            </a:r>
            <a:r>
              <a:rPr lang="en-US" sz="1600" dirty="0"/>
              <a:t> file can be difficult. </a:t>
            </a:r>
          </a:p>
        </p:txBody>
      </p:sp>
      <p:pic>
        <p:nvPicPr>
          <p:cNvPr id="8" name="Picture 7" descr="A screenshot of a cell phone&#10;&#10;Description automatically generated">
            <a:extLst>
              <a:ext uri="{FF2B5EF4-FFF2-40B4-BE49-F238E27FC236}">
                <a16:creationId xmlns:a16="http://schemas.microsoft.com/office/drawing/2014/main" id="{4D425276-160D-E14B-AFBB-ACF5FA50E405}"/>
              </a:ext>
            </a:extLst>
          </p:cNvPr>
          <p:cNvPicPr>
            <a:picLocks noChangeAspect="1"/>
          </p:cNvPicPr>
          <p:nvPr/>
        </p:nvPicPr>
        <p:blipFill>
          <a:blip r:embed="rId3"/>
          <a:stretch>
            <a:fillRect/>
          </a:stretch>
        </p:blipFill>
        <p:spPr>
          <a:xfrm>
            <a:off x="5610129" y="1673225"/>
            <a:ext cx="6129316" cy="2523836"/>
          </a:xfrm>
          <a:prstGeom prst="rect">
            <a:avLst/>
          </a:prstGeom>
        </p:spPr>
      </p:pic>
    </p:spTree>
    <p:extLst>
      <p:ext uri="{BB962C8B-B14F-4D97-AF65-F5344CB8AC3E}">
        <p14:creationId xmlns:p14="http://schemas.microsoft.com/office/powerpoint/2010/main" val="284143167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47662"/>
            <a:ext cx="10515600" cy="1325563"/>
          </a:xfrm>
        </p:spPr>
        <p:txBody>
          <a:bodyPr>
            <a:normAutofit/>
          </a:bodyPr>
          <a:lstStyle/>
          <a:p>
            <a:r>
              <a:rPr lang="en-US" sz="4000" dirty="0"/>
              <a:t>Installing </a:t>
            </a:r>
            <a:r>
              <a:rPr lang="en-US" sz="4000" dirty="0" err="1"/>
              <a:t>Graphviz</a:t>
            </a:r>
            <a:endParaRPr lang="en-US" sz="4000" dirty="0"/>
          </a:p>
        </p:txBody>
      </p:sp>
      <p:sp>
        <p:nvSpPr>
          <p:cNvPr id="4" name="Content Placeholder 2"/>
          <p:cNvSpPr>
            <a:spLocks noGrp="1"/>
          </p:cNvSpPr>
          <p:nvPr>
            <p:ph idx="1"/>
          </p:nvPr>
        </p:nvSpPr>
        <p:spPr>
          <a:xfrm>
            <a:off x="327227" y="1673225"/>
            <a:ext cx="4444278" cy="4351338"/>
          </a:xfrm>
        </p:spPr>
        <p:txBody>
          <a:bodyPr>
            <a:noAutofit/>
          </a:bodyPr>
          <a:lstStyle/>
          <a:p>
            <a:pPr marL="0" indent="0">
              <a:buNone/>
            </a:pPr>
            <a:r>
              <a:rPr lang="en-US" dirty="0"/>
              <a:t>There are a couple ways to do this including: installing </a:t>
            </a:r>
            <a:r>
              <a:rPr lang="en-US" sz="1800" dirty="0"/>
              <a:t>python-</a:t>
            </a:r>
            <a:r>
              <a:rPr lang="en-US" sz="1800" dirty="0" err="1"/>
              <a:t>graphviz</a:t>
            </a:r>
            <a:r>
              <a:rPr lang="en-US" dirty="0"/>
              <a:t> though Anaconda, installing </a:t>
            </a:r>
            <a:r>
              <a:rPr lang="en-US" dirty="0" err="1"/>
              <a:t>Graphviz</a:t>
            </a:r>
            <a:r>
              <a:rPr lang="en-US" dirty="0"/>
              <a:t> through Homebrew (Mac), and installing </a:t>
            </a:r>
            <a:r>
              <a:rPr lang="en-US" dirty="0" err="1"/>
              <a:t>Graphviz</a:t>
            </a:r>
            <a:r>
              <a:rPr lang="en-US" dirty="0"/>
              <a:t> executables from the official site (Windows). </a:t>
            </a:r>
            <a:endParaRPr lang="en-US" sz="1700" dirty="0"/>
          </a:p>
        </p:txBody>
      </p:sp>
      <p:sp>
        <p:nvSpPr>
          <p:cNvPr id="7" name="TextBox 6">
            <a:extLst>
              <a:ext uri="{FF2B5EF4-FFF2-40B4-BE49-F238E27FC236}">
                <a16:creationId xmlns:a16="http://schemas.microsoft.com/office/drawing/2014/main" id="{BE1013C5-C485-3D4B-A54A-ED352A22219F}"/>
              </a:ext>
            </a:extLst>
          </p:cNvPr>
          <p:cNvSpPr txBox="1"/>
          <p:nvPr/>
        </p:nvSpPr>
        <p:spPr>
          <a:xfrm>
            <a:off x="6422239" y="2971731"/>
            <a:ext cx="4505093" cy="1077218"/>
          </a:xfrm>
          <a:prstGeom prst="rect">
            <a:avLst/>
          </a:prstGeom>
          <a:noFill/>
        </p:spPr>
        <p:txBody>
          <a:bodyPr wrap="square" rtlCol="0">
            <a:spAutoFit/>
          </a:bodyPr>
          <a:lstStyle/>
          <a:p>
            <a:pPr algn="ctr"/>
            <a:r>
              <a:rPr lang="en-US" sz="1600" dirty="0"/>
              <a:t>Sometimes errors can happen if you try and convert the dot file to </a:t>
            </a:r>
            <a:r>
              <a:rPr lang="en-US" sz="1600" dirty="0" err="1"/>
              <a:t>png</a:t>
            </a:r>
            <a:r>
              <a:rPr lang="en-US" sz="1600" dirty="0"/>
              <a:t>. Just keep in mind that installations can be difficult, but they are a part of machine learning </a:t>
            </a:r>
          </a:p>
        </p:txBody>
      </p:sp>
      <p:pic>
        <p:nvPicPr>
          <p:cNvPr id="5" name="Picture 4" descr="A screenshot of a cell phone&#10;&#10;Description automatically generated">
            <a:extLst>
              <a:ext uri="{FF2B5EF4-FFF2-40B4-BE49-F238E27FC236}">
                <a16:creationId xmlns:a16="http://schemas.microsoft.com/office/drawing/2014/main" id="{9B24CD79-B360-8743-AA95-C430C73E822B}"/>
              </a:ext>
            </a:extLst>
          </p:cNvPr>
          <p:cNvPicPr>
            <a:picLocks noChangeAspect="1"/>
          </p:cNvPicPr>
          <p:nvPr/>
        </p:nvPicPr>
        <p:blipFill>
          <a:blip r:embed="rId3"/>
          <a:stretch>
            <a:fillRect/>
          </a:stretch>
        </p:blipFill>
        <p:spPr>
          <a:xfrm>
            <a:off x="5322171" y="1673225"/>
            <a:ext cx="6705231" cy="1176684"/>
          </a:xfrm>
          <a:prstGeom prst="rect">
            <a:avLst/>
          </a:prstGeom>
        </p:spPr>
      </p:pic>
    </p:spTree>
    <p:extLst>
      <p:ext uri="{BB962C8B-B14F-4D97-AF65-F5344CB8AC3E}">
        <p14:creationId xmlns:p14="http://schemas.microsoft.com/office/powerpoint/2010/main" val="154655545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47662"/>
            <a:ext cx="10515600" cy="1325563"/>
          </a:xfrm>
        </p:spPr>
        <p:txBody>
          <a:bodyPr>
            <a:normAutofit/>
          </a:bodyPr>
          <a:lstStyle/>
          <a:p>
            <a:r>
              <a:rPr lang="en-US" sz="4000" dirty="0"/>
              <a:t>Installing </a:t>
            </a:r>
            <a:r>
              <a:rPr lang="en-US" sz="4000" dirty="0" err="1"/>
              <a:t>Graphviz</a:t>
            </a:r>
            <a:endParaRPr lang="en-US" sz="4000" dirty="0"/>
          </a:p>
        </p:txBody>
      </p:sp>
      <p:sp>
        <p:nvSpPr>
          <p:cNvPr id="4" name="Content Placeholder 2"/>
          <p:cNvSpPr>
            <a:spLocks noGrp="1"/>
          </p:cNvSpPr>
          <p:nvPr>
            <p:ph idx="1"/>
          </p:nvPr>
        </p:nvSpPr>
        <p:spPr>
          <a:xfrm>
            <a:off x="327227" y="1673225"/>
            <a:ext cx="4444278" cy="4351338"/>
          </a:xfrm>
        </p:spPr>
        <p:txBody>
          <a:bodyPr>
            <a:noAutofit/>
          </a:bodyPr>
          <a:lstStyle/>
          <a:p>
            <a:pPr marL="0" indent="0">
              <a:buNone/>
            </a:pPr>
            <a:r>
              <a:rPr lang="en-US" dirty="0"/>
              <a:t>There are a couple ways to do this including: installing </a:t>
            </a:r>
            <a:r>
              <a:rPr lang="en-US" sz="1800" dirty="0"/>
              <a:t>python-</a:t>
            </a:r>
            <a:r>
              <a:rPr lang="en-US" sz="1800" dirty="0" err="1"/>
              <a:t>graphviz</a:t>
            </a:r>
            <a:r>
              <a:rPr lang="en-US" dirty="0"/>
              <a:t> though Anaconda, installing </a:t>
            </a:r>
            <a:r>
              <a:rPr lang="en-US" dirty="0" err="1"/>
              <a:t>Graphviz</a:t>
            </a:r>
            <a:r>
              <a:rPr lang="en-US" dirty="0"/>
              <a:t> through Homebrew (Mac), and installing </a:t>
            </a:r>
            <a:r>
              <a:rPr lang="en-US" dirty="0" err="1"/>
              <a:t>Graphviz</a:t>
            </a:r>
            <a:r>
              <a:rPr lang="en-US" dirty="0"/>
              <a:t> executables from the official site (Windows). </a:t>
            </a:r>
            <a:endParaRPr lang="en-US" sz="1700" dirty="0"/>
          </a:p>
        </p:txBody>
      </p:sp>
      <p:sp>
        <p:nvSpPr>
          <p:cNvPr id="7" name="TextBox 6">
            <a:extLst>
              <a:ext uri="{FF2B5EF4-FFF2-40B4-BE49-F238E27FC236}">
                <a16:creationId xmlns:a16="http://schemas.microsoft.com/office/drawing/2014/main" id="{BE1013C5-C485-3D4B-A54A-ED352A22219F}"/>
              </a:ext>
            </a:extLst>
          </p:cNvPr>
          <p:cNvSpPr txBox="1"/>
          <p:nvPr/>
        </p:nvSpPr>
        <p:spPr>
          <a:xfrm>
            <a:off x="6422239" y="2971731"/>
            <a:ext cx="4505093" cy="584775"/>
          </a:xfrm>
          <a:prstGeom prst="rect">
            <a:avLst/>
          </a:prstGeom>
          <a:noFill/>
        </p:spPr>
        <p:txBody>
          <a:bodyPr wrap="square" rtlCol="0">
            <a:spAutoFit/>
          </a:bodyPr>
          <a:lstStyle/>
          <a:p>
            <a:pPr algn="ctr"/>
            <a:r>
              <a:rPr lang="en-US" sz="1600" dirty="0"/>
              <a:t>Installations can be difficult, but they are a part of machine learning </a:t>
            </a:r>
          </a:p>
        </p:txBody>
      </p:sp>
      <p:pic>
        <p:nvPicPr>
          <p:cNvPr id="6" name="Picture 5" descr="A screenshot of a cell phone&#10;&#10;Description automatically generated">
            <a:extLst>
              <a:ext uri="{FF2B5EF4-FFF2-40B4-BE49-F238E27FC236}">
                <a16:creationId xmlns:a16="http://schemas.microsoft.com/office/drawing/2014/main" id="{8BF3FE66-FD98-BB46-A747-C70CE71C62DE}"/>
              </a:ext>
            </a:extLst>
          </p:cNvPr>
          <p:cNvPicPr>
            <a:picLocks noChangeAspect="1"/>
          </p:cNvPicPr>
          <p:nvPr/>
        </p:nvPicPr>
        <p:blipFill>
          <a:blip r:embed="rId3"/>
          <a:stretch>
            <a:fillRect/>
          </a:stretch>
        </p:blipFill>
        <p:spPr>
          <a:xfrm>
            <a:off x="5553182" y="1673225"/>
            <a:ext cx="6243205" cy="4521864"/>
          </a:xfrm>
          <a:prstGeom prst="rect">
            <a:avLst/>
          </a:prstGeom>
        </p:spPr>
      </p:pic>
    </p:spTree>
    <p:extLst>
      <p:ext uri="{BB962C8B-B14F-4D97-AF65-F5344CB8AC3E}">
        <p14:creationId xmlns:p14="http://schemas.microsoft.com/office/powerpoint/2010/main" val="204980962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47662"/>
            <a:ext cx="11164910" cy="1325563"/>
          </a:xfrm>
        </p:spPr>
        <p:txBody>
          <a:bodyPr>
            <a:normAutofit/>
          </a:bodyPr>
          <a:lstStyle/>
          <a:p>
            <a:r>
              <a:rPr lang="en-US" sz="4000" dirty="0"/>
              <a:t>Don’t like Installing </a:t>
            </a:r>
            <a:r>
              <a:rPr lang="en-US" sz="4000" dirty="0" err="1"/>
              <a:t>Graphviz</a:t>
            </a:r>
            <a:r>
              <a:rPr lang="en-US" sz="4000" dirty="0"/>
              <a:t>?</a:t>
            </a:r>
          </a:p>
        </p:txBody>
      </p:sp>
      <p:sp>
        <p:nvSpPr>
          <p:cNvPr id="7" name="TextBox 6">
            <a:extLst>
              <a:ext uri="{FF2B5EF4-FFF2-40B4-BE49-F238E27FC236}">
                <a16:creationId xmlns:a16="http://schemas.microsoft.com/office/drawing/2014/main" id="{BE1013C5-C485-3D4B-A54A-ED352A22219F}"/>
              </a:ext>
            </a:extLst>
          </p:cNvPr>
          <p:cNvSpPr txBox="1"/>
          <p:nvPr/>
        </p:nvSpPr>
        <p:spPr>
          <a:xfrm>
            <a:off x="6422239" y="2971731"/>
            <a:ext cx="4505093" cy="584775"/>
          </a:xfrm>
          <a:prstGeom prst="rect">
            <a:avLst/>
          </a:prstGeom>
          <a:noFill/>
        </p:spPr>
        <p:txBody>
          <a:bodyPr wrap="square" rtlCol="0">
            <a:spAutoFit/>
          </a:bodyPr>
          <a:lstStyle/>
          <a:p>
            <a:pPr algn="ctr"/>
            <a:r>
              <a:rPr lang="en-US" sz="1600" dirty="0"/>
              <a:t>Installations can be difficult, but they are a part of machine learning </a:t>
            </a:r>
          </a:p>
        </p:txBody>
      </p:sp>
      <p:sp>
        <p:nvSpPr>
          <p:cNvPr id="9" name="Content Placeholder 2">
            <a:extLst>
              <a:ext uri="{FF2B5EF4-FFF2-40B4-BE49-F238E27FC236}">
                <a16:creationId xmlns:a16="http://schemas.microsoft.com/office/drawing/2014/main" id="{5FB1F30C-B19F-654F-9E24-1249A4E056A1}"/>
              </a:ext>
            </a:extLst>
          </p:cNvPr>
          <p:cNvSpPr>
            <a:spLocks noGrp="1"/>
          </p:cNvSpPr>
          <p:nvPr>
            <p:ph idx="1"/>
          </p:nvPr>
        </p:nvSpPr>
        <p:spPr>
          <a:xfrm>
            <a:off x="327227" y="1673225"/>
            <a:ext cx="4444278" cy="4351338"/>
          </a:xfrm>
        </p:spPr>
        <p:txBody>
          <a:bodyPr>
            <a:noAutofit/>
          </a:bodyPr>
          <a:lstStyle/>
          <a:p>
            <a:pPr marL="0" indent="0">
              <a:buNone/>
            </a:pPr>
            <a:r>
              <a:rPr lang="en-US" dirty="0"/>
              <a:t>You can use an </a:t>
            </a:r>
            <a:r>
              <a:rPr lang="en-US" dirty="0">
                <a:hlinkClick r:id="rId3"/>
              </a:rPr>
              <a:t>online converter</a:t>
            </a:r>
            <a:r>
              <a:rPr lang="en-US" dirty="0"/>
              <a:t>. </a:t>
            </a:r>
          </a:p>
        </p:txBody>
      </p:sp>
      <p:pic>
        <p:nvPicPr>
          <p:cNvPr id="11" name="Picture 10" descr="A screenshot of a computer&#10;&#10;Description automatically generated">
            <a:extLst>
              <a:ext uri="{FF2B5EF4-FFF2-40B4-BE49-F238E27FC236}">
                <a16:creationId xmlns:a16="http://schemas.microsoft.com/office/drawing/2014/main" id="{92BAFA20-C226-0F44-8AA0-B9866FBEA227}"/>
              </a:ext>
            </a:extLst>
          </p:cNvPr>
          <p:cNvPicPr>
            <a:picLocks noChangeAspect="1"/>
          </p:cNvPicPr>
          <p:nvPr/>
        </p:nvPicPr>
        <p:blipFill>
          <a:blip r:embed="rId4"/>
          <a:stretch>
            <a:fillRect/>
          </a:stretch>
        </p:blipFill>
        <p:spPr>
          <a:xfrm>
            <a:off x="5336115" y="1673225"/>
            <a:ext cx="6677338" cy="3004802"/>
          </a:xfrm>
          <a:prstGeom prst="rect">
            <a:avLst/>
          </a:prstGeom>
        </p:spPr>
      </p:pic>
      <p:sp>
        <p:nvSpPr>
          <p:cNvPr id="12" name="TextBox 11">
            <a:extLst>
              <a:ext uri="{FF2B5EF4-FFF2-40B4-BE49-F238E27FC236}">
                <a16:creationId xmlns:a16="http://schemas.microsoft.com/office/drawing/2014/main" id="{C3268BDD-A999-E74E-B9CE-4DC7733B1017}"/>
              </a:ext>
            </a:extLst>
          </p:cNvPr>
          <p:cNvSpPr txBox="1"/>
          <p:nvPr/>
        </p:nvSpPr>
        <p:spPr>
          <a:xfrm>
            <a:off x="6422239" y="4841810"/>
            <a:ext cx="4505093" cy="338554"/>
          </a:xfrm>
          <a:prstGeom prst="rect">
            <a:avLst/>
          </a:prstGeom>
          <a:noFill/>
        </p:spPr>
        <p:txBody>
          <a:bodyPr wrap="square" rtlCol="0">
            <a:spAutoFit/>
          </a:bodyPr>
          <a:lstStyle/>
          <a:p>
            <a:pPr algn="ctr"/>
            <a:r>
              <a:rPr lang="en-US" sz="1600" dirty="0"/>
              <a:t>Copy the contents of the dot file</a:t>
            </a:r>
          </a:p>
        </p:txBody>
      </p:sp>
    </p:spTree>
    <p:extLst>
      <p:ext uri="{BB962C8B-B14F-4D97-AF65-F5344CB8AC3E}">
        <p14:creationId xmlns:p14="http://schemas.microsoft.com/office/powerpoint/2010/main" val="14744455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47662"/>
            <a:ext cx="11164910" cy="1325563"/>
          </a:xfrm>
        </p:spPr>
        <p:txBody>
          <a:bodyPr>
            <a:normAutofit/>
          </a:bodyPr>
          <a:lstStyle/>
          <a:p>
            <a:r>
              <a:rPr lang="en-US" sz="4000" dirty="0"/>
              <a:t>Don’t like Installing </a:t>
            </a:r>
            <a:r>
              <a:rPr lang="en-US" sz="4000" dirty="0" err="1"/>
              <a:t>Graphviz</a:t>
            </a:r>
            <a:r>
              <a:rPr lang="en-US" sz="4000" dirty="0"/>
              <a:t>?</a:t>
            </a:r>
          </a:p>
        </p:txBody>
      </p:sp>
      <p:sp>
        <p:nvSpPr>
          <p:cNvPr id="7" name="TextBox 6">
            <a:extLst>
              <a:ext uri="{FF2B5EF4-FFF2-40B4-BE49-F238E27FC236}">
                <a16:creationId xmlns:a16="http://schemas.microsoft.com/office/drawing/2014/main" id="{BE1013C5-C485-3D4B-A54A-ED352A22219F}"/>
              </a:ext>
            </a:extLst>
          </p:cNvPr>
          <p:cNvSpPr txBox="1"/>
          <p:nvPr/>
        </p:nvSpPr>
        <p:spPr>
          <a:xfrm>
            <a:off x="6422239" y="2971731"/>
            <a:ext cx="4505093" cy="584775"/>
          </a:xfrm>
          <a:prstGeom prst="rect">
            <a:avLst/>
          </a:prstGeom>
          <a:noFill/>
        </p:spPr>
        <p:txBody>
          <a:bodyPr wrap="square" rtlCol="0">
            <a:spAutoFit/>
          </a:bodyPr>
          <a:lstStyle/>
          <a:p>
            <a:pPr algn="ctr"/>
            <a:r>
              <a:rPr lang="en-US" sz="1600" dirty="0"/>
              <a:t>Installations can be difficult, but they are a part of machine learning </a:t>
            </a:r>
          </a:p>
        </p:txBody>
      </p:sp>
      <p:sp>
        <p:nvSpPr>
          <p:cNvPr id="9" name="Content Placeholder 2">
            <a:extLst>
              <a:ext uri="{FF2B5EF4-FFF2-40B4-BE49-F238E27FC236}">
                <a16:creationId xmlns:a16="http://schemas.microsoft.com/office/drawing/2014/main" id="{5FB1F30C-B19F-654F-9E24-1249A4E056A1}"/>
              </a:ext>
            </a:extLst>
          </p:cNvPr>
          <p:cNvSpPr>
            <a:spLocks noGrp="1"/>
          </p:cNvSpPr>
          <p:nvPr>
            <p:ph idx="1"/>
          </p:nvPr>
        </p:nvSpPr>
        <p:spPr>
          <a:xfrm>
            <a:off x="327227" y="1673225"/>
            <a:ext cx="4444278" cy="4351338"/>
          </a:xfrm>
        </p:spPr>
        <p:txBody>
          <a:bodyPr>
            <a:noAutofit/>
          </a:bodyPr>
          <a:lstStyle/>
          <a:p>
            <a:pPr marL="0" indent="0">
              <a:buNone/>
            </a:pPr>
            <a:r>
              <a:rPr lang="en-US" dirty="0"/>
              <a:t>You can use an </a:t>
            </a:r>
            <a:r>
              <a:rPr lang="en-US" dirty="0">
                <a:hlinkClick r:id="rId3"/>
              </a:rPr>
              <a:t>online converter</a:t>
            </a:r>
            <a:r>
              <a:rPr lang="en-US" dirty="0"/>
              <a:t>. </a:t>
            </a:r>
          </a:p>
        </p:txBody>
      </p:sp>
      <p:sp>
        <p:nvSpPr>
          <p:cNvPr id="12" name="TextBox 11">
            <a:extLst>
              <a:ext uri="{FF2B5EF4-FFF2-40B4-BE49-F238E27FC236}">
                <a16:creationId xmlns:a16="http://schemas.microsoft.com/office/drawing/2014/main" id="{C3268BDD-A999-E74E-B9CE-4DC7733B1017}"/>
              </a:ext>
            </a:extLst>
          </p:cNvPr>
          <p:cNvSpPr txBox="1"/>
          <p:nvPr/>
        </p:nvSpPr>
        <p:spPr>
          <a:xfrm>
            <a:off x="6422239" y="4069078"/>
            <a:ext cx="4505093" cy="338554"/>
          </a:xfrm>
          <a:prstGeom prst="rect">
            <a:avLst/>
          </a:prstGeom>
          <a:noFill/>
        </p:spPr>
        <p:txBody>
          <a:bodyPr wrap="square" rtlCol="0">
            <a:spAutoFit/>
          </a:bodyPr>
          <a:lstStyle/>
          <a:p>
            <a:pPr algn="ctr"/>
            <a:r>
              <a:rPr lang="en-US" sz="1600" dirty="0"/>
              <a:t>Save visualization to computer</a:t>
            </a:r>
          </a:p>
        </p:txBody>
      </p:sp>
      <p:pic>
        <p:nvPicPr>
          <p:cNvPr id="4" name="Picture 3" descr="A screenshot of a cell phone&#10;&#10;Description automatically generated">
            <a:extLst>
              <a:ext uri="{FF2B5EF4-FFF2-40B4-BE49-F238E27FC236}">
                <a16:creationId xmlns:a16="http://schemas.microsoft.com/office/drawing/2014/main" id="{DEAE8E42-A056-7849-9854-E59510BD6EA1}"/>
              </a:ext>
            </a:extLst>
          </p:cNvPr>
          <p:cNvPicPr>
            <a:picLocks noChangeAspect="1"/>
          </p:cNvPicPr>
          <p:nvPr/>
        </p:nvPicPr>
        <p:blipFill>
          <a:blip r:embed="rId4"/>
          <a:stretch>
            <a:fillRect/>
          </a:stretch>
        </p:blipFill>
        <p:spPr>
          <a:xfrm>
            <a:off x="5186756" y="1673225"/>
            <a:ext cx="6976056" cy="2202441"/>
          </a:xfrm>
          <a:prstGeom prst="rect">
            <a:avLst/>
          </a:prstGeom>
        </p:spPr>
      </p:pic>
    </p:spTree>
    <p:extLst>
      <p:ext uri="{BB962C8B-B14F-4D97-AF65-F5344CB8AC3E}">
        <p14:creationId xmlns:p14="http://schemas.microsoft.com/office/powerpoint/2010/main" val="29026086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ell phone&#10;&#10;Description automatically generated">
            <a:extLst>
              <a:ext uri="{FF2B5EF4-FFF2-40B4-BE49-F238E27FC236}">
                <a16:creationId xmlns:a16="http://schemas.microsoft.com/office/drawing/2014/main" id="{BC9B6D15-6459-5549-B268-AE7D27BE8CCD}"/>
              </a:ext>
            </a:extLst>
          </p:cNvPr>
          <p:cNvPicPr>
            <a:picLocks noChangeAspect="1"/>
          </p:cNvPicPr>
          <p:nvPr/>
        </p:nvPicPr>
        <p:blipFill>
          <a:blip r:embed="rId3"/>
          <a:stretch>
            <a:fillRect/>
          </a:stretch>
        </p:blipFill>
        <p:spPr>
          <a:xfrm>
            <a:off x="6793220" y="1673225"/>
            <a:ext cx="5137653" cy="5089525"/>
          </a:xfrm>
          <a:prstGeom prst="rect">
            <a:avLst/>
          </a:prstGeom>
          <a:ln w="12700">
            <a:solidFill>
              <a:schemeClr val="tx1"/>
            </a:solidFill>
          </a:ln>
        </p:spPr>
      </p:pic>
      <p:sp>
        <p:nvSpPr>
          <p:cNvPr id="2" name="Title 1"/>
          <p:cNvSpPr>
            <a:spLocks noGrp="1"/>
          </p:cNvSpPr>
          <p:nvPr>
            <p:ph type="title"/>
          </p:nvPr>
        </p:nvSpPr>
        <p:spPr>
          <a:xfrm>
            <a:off x="466165" y="347662"/>
            <a:ext cx="10887635" cy="1325563"/>
          </a:xfrm>
        </p:spPr>
        <p:txBody>
          <a:bodyPr>
            <a:normAutofit/>
          </a:bodyPr>
          <a:lstStyle/>
          <a:p>
            <a:r>
              <a:rPr lang="en-US" sz="4000" dirty="0"/>
              <a:t>Creating a Tree Diagram with Matplotlib (Wrapper)</a:t>
            </a:r>
          </a:p>
        </p:txBody>
      </p:sp>
      <p:sp>
        <p:nvSpPr>
          <p:cNvPr id="4" name="Content Placeholder 2"/>
          <p:cNvSpPr>
            <a:spLocks noGrp="1"/>
          </p:cNvSpPr>
          <p:nvPr>
            <p:ph idx="1"/>
          </p:nvPr>
        </p:nvSpPr>
        <p:spPr>
          <a:xfrm>
            <a:off x="327227" y="1673225"/>
            <a:ext cx="3761694" cy="4351338"/>
          </a:xfrm>
        </p:spPr>
        <p:txBody>
          <a:bodyPr>
            <a:noAutofit/>
          </a:bodyPr>
          <a:lstStyle/>
          <a:p>
            <a:r>
              <a:rPr lang="en-US" sz="1700" dirty="0"/>
              <a:t>You can also create  decision trees using Matplotlib (relatively new feature)</a:t>
            </a:r>
          </a:p>
          <a:p>
            <a:r>
              <a:rPr lang="en-US" sz="1700" dirty="0"/>
              <a:t>This avoids using </a:t>
            </a:r>
            <a:r>
              <a:rPr lang="en-US" sz="1700" dirty="0" err="1"/>
              <a:t>Graphviz</a:t>
            </a:r>
            <a:r>
              <a:rPr lang="en-US" sz="1700" dirty="0"/>
              <a:t> (hard to install)</a:t>
            </a:r>
          </a:p>
        </p:txBody>
      </p:sp>
    </p:spTree>
    <p:extLst>
      <p:ext uri="{BB962C8B-B14F-4D97-AF65-F5344CB8AC3E}">
        <p14:creationId xmlns:p14="http://schemas.microsoft.com/office/powerpoint/2010/main" val="367221019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1127" y="347662"/>
            <a:ext cx="11669746" cy="1325563"/>
          </a:xfrm>
        </p:spPr>
        <p:txBody>
          <a:bodyPr>
            <a:normAutofit/>
          </a:bodyPr>
          <a:lstStyle/>
          <a:p>
            <a:r>
              <a:rPr lang="en-US" sz="4000" dirty="0"/>
              <a:t>How to Visualize Individual Decision Trees from Bagged Trees or Random Forests</a:t>
            </a:r>
          </a:p>
        </p:txBody>
      </p:sp>
      <p:sp>
        <p:nvSpPr>
          <p:cNvPr id="4" name="Content Placeholder 2"/>
          <p:cNvSpPr>
            <a:spLocks noGrp="1"/>
          </p:cNvSpPr>
          <p:nvPr>
            <p:ph idx="1"/>
          </p:nvPr>
        </p:nvSpPr>
        <p:spPr>
          <a:xfrm>
            <a:off x="327227" y="1673225"/>
            <a:ext cx="3761694" cy="4351338"/>
          </a:xfrm>
        </p:spPr>
        <p:txBody>
          <a:bodyPr>
            <a:noAutofit/>
          </a:bodyPr>
          <a:lstStyle/>
          <a:p>
            <a:r>
              <a:rPr lang="en-US" sz="1700" dirty="0"/>
              <a:t>While random forests are a subject for a later lecture, I want to let you know that what we learn is building toward other topics. </a:t>
            </a:r>
          </a:p>
        </p:txBody>
      </p:sp>
      <p:pic>
        <p:nvPicPr>
          <p:cNvPr id="6" name="Picture 5" descr="A black sign with white text&#10;&#10;Description automatically generated">
            <a:extLst>
              <a:ext uri="{FF2B5EF4-FFF2-40B4-BE49-F238E27FC236}">
                <a16:creationId xmlns:a16="http://schemas.microsoft.com/office/drawing/2014/main" id="{D8DE6E9F-1DD8-F443-8407-E3660D959842}"/>
              </a:ext>
            </a:extLst>
          </p:cNvPr>
          <p:cNvPicPr>
            <a:picLocks noChangeAspect="1"/>
          </p:cNvPicPr>
          <p:nvPr/>
        </p:nvPicPr>
        <p:blipFill>
          <a:blip r:embed="rId3"/>
          <a:stretch>
            <a:fillRect/>
          </a:stretch>
        </p:blipFill>
        <p:spPr>
          <a:xfrm>
            <a:off x="6618443" y="1673225"/>
            <a:ext cx="5487205" cy="3227128"/>
          </a:xfrm>
          <a:prstGeom prst="rect">
            <a:avLst/>
          </a:prstGeom>
        </p:spPr>
      </p:pic>
      <p:sp>
        <p:nvSpPr>
          <p:cNvPr id="7" name="TextBox 6">
            <a:extLst>
              <a:ext uri="{FF2B5EF4-FFF2-40B4-BE49-F238E27FC236}">
                <a16:creationId xmlns:a16="http://schemas.microsoft.com/office/drawing/2014/main" id="{E3177AAC-9C65-B14E-9747-71FC92D37124}"/>
              </a:ext>
            </a:extLst>
          </p:cNvPr>
          <p:cNvSpPr txBox="1"/>
          <p:nvPr/>
        </p:nvSpPr>
        <p:spPr>
          <a:xfrm>
            <a:off x="7109498" y="5015498"/>
            <a:ext cx="4821375" cy="1754326"/>
          </a:xfrm>
          <a:prstGeom prst="rect">
            <a:avLst/>
          </a:prstGeom>
          <a:noFill/>
        </p:spPr>
        <p:txBody>
          <a:bodyPr wrap="square" rtlCol="0">
            <a:spAutoFit/>
          </a:bodyPr>
          <a:lstStyle/>
          <a:p>
            <a:pPr algn="ctr"/>
            <a:r>
              <a:rPr lang="en-US" dirty="0"/>
              <a:t>The image above could be a diagram for Bagged Trees or Random Forests models which are ensemble methods. This means using multiple learning algorithms to obtain a better predictive performance than could be obtained from any of the constituent learning algorithms alone. </a:t>
            </a:r>
            <a:endParaRPr lang="en-US" sz="1600" dirty="0"/>
          </a:p>
        </p:txBody>
      </p:sp>
      <p:sp>
        <p:nvSpPr>
          <p:cNvPr id="8" name="Rectangle 7">
            <a:extLst>
              <a:ext uri="{FF2B5EF4-FFF2-40B4-BE49-F238E27FC236}">
                <a16:creationId xmlns:a16="http://schemas.microsoft.com/office/drawing/2014/main" id="{A93C4FD6-501B-E847-825F-1CC6F6A9941B}"/>
              </a:ext>
            </a:extLst>
          </p:cNvPr>
          <p:cNvSpPr/>
          <p:nvPr/>
        </p:nvSpPr>
        <p:spPr>
          <a:xfrm>
            <a:off x="6503830" y="3351184"/>
            <a:ext cx="1184857" cy="719328"/>
          </a:xfrm>
          <a:prstGeom prst="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97159916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1127" y="347662"/>
            <a:ext cx="11669746" cy="1325563"/>
          </a:xfrm>
        </p:spPr>
        <p:txBody>
          <a:bodyPr>
            <a:normAutofit/>
          </a:bodyPr>
          <a:lstStyle/>
          <a:p>
            <a:r>
              <a:rPr lang="en-US" sz="4000" dirty="0"/>
              <a:t>How to Visualize Individual Decision Trees from Bagged Trees or Random Forests</a:t>
            </a:r>
          </a:p>
        </p:txBody>
      </p:sp>
      <p:pic>
        <p:nvPicPr>
          <p:cNvPr id="5" name="Picture 4" descr="A screenshot of a cell phone&#10;&#10;Description automatically generated">
            <a:extLst>
              <a:ext uri="{FF2B5EF4-FFF2-40B4-BE49-F238E27FC236}">
                <a16:creationId xmlns:a16="http://schemas.microsoft.com/office/drawing/2014/main" id="{8311941E-351A-B248-A1B9-303B4104CE3E}"/>
              </a:ext>
            </a:extLst>
          </p:cNvPr>
          <p:cNvPicPr>
            <a:picLocks noChangeAspect="1"/>
          </p:cNvPicPr>
          <p:nvPr/>
        </p:nvPicPr>
        <p:blipFill rotWithShape="1">
          <a:blip r:embed="rId3"/>
          <a:srcRect l="11179" r="8536"/>
          <a:stretch/>
        </p:blipFill>
        <p:spPr>
          <a:xfrm>
            <a:off x="889608" y="2435224"/>
            <a:ext cx="10412783" cy="2593975"/>
          </a:xfrm>
          <a:prstGeom prst="rect">
            <a:avLst/>
          </a:prstGeom>
        </p:spPr>
      </p:pic>
    </p:spTree>
    <p:extLst>
      <p:ext uri="{BB962C8B-B14F-4D97-AF65-F5344CB8AC3E}">
        <p14:creationId xmlns:p14="http://schemas.microsoft.com/office/powerpoint/2010/main" val="299945212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47662"/>
            <a:ext cx="10515600" cy="1325563"/>
          </a:xfrm>
        </p:spPr>
        <p:txBody>
          <a:bodyPr>
            <a:normAutofit/>
          </a:bodyPr>
          <a:lstStyle/>
          <a:p>
            <a:r>
              <a:rPr lang="en-US" sz="4000" dirty="0"/>
              <a:t>Creating a Tree Diagram</a:t>
            </a:r>
          </a:p>
        </p:txBody>
      </p:sp>
      <p:sp>
        <p:nvSpPr>
          <p:cNvPr id="4" name="Content Placeholder 2"/>
          <p:cNvSpPr>
            <a:spLocks noGrp="1"/>
          </p:cNvSpPr>
          <p:nvPr>
            <p:ph idx="1"/>
          </p:nvPr>
        </p:nvSpPr>
        <p:spPr>
          <a:xfrm>
            <a:off x="327227" y="1673225"/>
            <a:ext cx="3761694" cy="4351338"/>
          </a:xfrm>
        </p:spPr>
        <p:txBody>
          <a:bodyPr>
            <a:noAutofit/>
          </a:bodyPr>
          <a:lstStyle/>
          <a:p>
            <a:r>
              <a:rPr lang="en-US" sz="1700" dirty="0"/>
              <a:t>To create a tree diagram, you can use the </a:t>
            </a:r>
            <a:r>
              <a:rPr lang="en-US" sz="1700" dirty="0" err="1"/>
              <a:t>Graphviz</a:t>
            </a:r>
            <a:r>
              <a:rPr lang="en-US" sz="1700" dirty="0"/>
              <a:t> library for displaying graph data structures. </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41676" y="1673225"/>
            <a:ext cx="6066229" cy="4733115"/>
          </a:xfrm>
          <a:prstGeom prst="rect">
            <a:avLst/>
          </a:prstGeom>
          <a:ln w="12700">
            <a:solidFill>
              <a:schemeClr val="tx1"/>
            </a:solidFill>
          </a:ln>
        </p:spPr>
      </p:pic>
    </p:spTree>
    <p:extLst>
      <p:ext uri="{BB962C8B-B14F-4D97-AF65-F5344CB8AC3E}">
        <p14:creationId xmlns:p14="http://schemas.microsoft.com/office/powerpoint/2010/main" val="10380770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Where are we in the machine learning universe? </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9351" y="1541140"/>
            <a:ext cx="8453297" cy="5270363"/>
          </a:xfrm>
          <a:prstGeom prst="rect">
            <a:avLst/>
          </a:prstGeom>
          <a:ln w="12700">
            <a:noFill/>
          </a:ln>
        </p:spPr>
      </p:pic>
      <p:sp>
        <p:nvSpPr>
          <p:cNvPr id="4" name="Freeform 3"/>
          <p:cNvSpPr/>
          <p:nvPr/>
        </p:nvSpPr>
        <p:spPr>
          <a:xfrm>
            <a:off x="2079910" y="1432761"/>
            <a:ext cx="3671131" cy="2382507"/>
          </a:xfrm>
          <a:custGeom>
            <a:avLst/>
            <a:gdLst>
              <a:gd name="connsiteX0" fmla="*/ 111199 w 3671131"/>
              <a:gd name="connsiteY0" fmla="*/ 1379450 h 2382507"/>
              <a:gd name="connsiteX1" fmla="*/ 76694 w 3671131"/>
              <a:gd name="connsiteY1" fmla="*/ 430545 h 2382507"/>
              <a:gd name="connsiteX2" fmla="*/ 1111864 w 3671131"/>
              <a:gd name="connsiteY2" fmla="*/ 16477 h 2382507"/>
              <a:gd name="connsiteX3" fmla="*/ 1888241 w 3671131"/>
              <a:gd name="connsiteY3" fmla="*/ 102741 h 2382507"/>
              <a:gd name="connsiteX4" fmla="*/ 2888905 w 3671131"/>
              <a:gd name="connsiteY4" fmla="*/ 292522 h 2382507"/>
              <a:gd name="connsiteX5" fmla="*/ 3423743 w 3671131"/>
              <a:gd name="connsiteY5" fmla="*/ 620326 h 2382507"/>
              <a:gd name="connsiteX6" fmla="*/ 3648030 w 3671131"/>
              <a:gd name="connsiteY6" fmla="*/ 1465714 h 2382507"/>
              <a:gd name="connsiteX7" fmla="*/ 3630777 w 3671131"/>
              <a:gd name="connsiteY7" fmla="*/ 1759013 h 2382507"/>
              <a:gd name="connsiteX8" fmla="*/ 3354732 w 3671131"/>
              <a:gd name="connsiteY8" fmla="*/ 2121322 h 2382507"/>
              <a:gd name="connsiteX9" fmla="*/ 2699124 w 3671131"/>
              <a:gd name="connsiteY9" fmla="*/ 2380114 h 2382507"/>
              <a:gd name="connsiteX10" fmla="*/ 1767471 w 3671131"/>
              <a:gd name="connsiteY10" fmla="*/ 2242092 h 2382507"/>
              <a:gd name="connsiteX11" fmla="*/ 1129116 w 3671131"/>
              <a:gd name="connsiteY11" fmla="*/ 2104069 h 2382507"/>
              <a:gd name="connsiteX12" fmla="*/ 387245 w 3671131"/>
              <a:gd name="connsiteY12" fmla="*/ 1948794 h 2382507"/>
              <a:gd name="connsiteX13" fmla="*/ 111199 w 3671131"/>
              <a:gd name="connsiteY13" fmla="*/ 1379450 h 2382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71131" h="2382507">
                <a:moveTo>
                  <a:pt x="111199" y="1379450"/>
                </a:moveTo>
                <a:cubicBezTo>
                  <a:pt x="59441" y="1126409"/>
                  <a:pt x="-90083" y="657707"/>
                  <a:pt x="76694" y="430545"/>
                </a:cubicBezTo>
                <a:cubicBezTo>
                  <a:pt x="243471" y="203383"/>
                  <a:pt x="809939" y="71111"/>
                  <a:pt x="1111864" y="16477"/>
                </a:cubicBezTo>
                <a:cubicBezTo>
                  <a:pt x="1413789" y="-38157"/>
                  <a:pt x="1592067" y="56733"/>
                  <a:pt x="1888241" y="102741"/>
                </a:cubicBezTo>
                <a:cubicBezTo>
                  <a:pt x="2184415" y="148749"/>
                  <a:pt x="2632988" y="206258"/>
                  <a:pt x="2888905" y="292522"/>
                </a:cubicBezTo>
                <a:cubicBezTo>
                  <a:pt x="3144822" y="378786"/>
                  <a:pt x="3297222" y="424794"/>
                  <a:pt x="3423743" y="620326"/>
                </a:cubicBezTo>
                <a:cubicBezTo>
                  <a:pt x="3550264" y="815858"/>
                  <a:pt x="3613524" y="1275933"/>
                  <a:pt x="3648030" y="1465714"/>
                </a:cubicBezTo>
                <a:cubicBezTo>
                  <a:pt x="3682536" y="1655495"/>
                  <a:pt x="3679660" y="1649745"/>
                  <a:pt x="3630777" y="1759013"/>
                </a:cubicBezTo>
                <a:cubicBezTo>
                  <a:pt x="3581894" y="1868281"/>
                  <a:pt x="3510007" y="2017805"/>
                  <a:pt x="3354732" y="2121322"/>
                </a:cubicBezTo>
                <a:cubicBezTo>
                  <a:pt x="3199457" y="2224839"/>
                  <a:pt x="2963667" y="2359986"/>
                  <a:pt x="2699124" y="2380114"/>
                </a:cubicBezTo>
                <a:cubicBezTo>
                  <a:pt x="2434581" y="2400242"/>
                  <a:pt x="2029139" y="2288099"/>
                  <a:pt x="1767471" y="2242092"/>
                </a:cubicBezTo>
                <a:cubicBezTo>
                  <a:pt x="1505803" y="2196085"/>
                  <a:pt x="1129116" y="2104069"/>
                  <a:pt x="1129116" y="2104069"/>
                </a:cubicBezTo>
                <a:cubicBezTo>
                  <a:pt x="899078" y="2055186"/>
                  <a:pt x="554022" y="2063813"/>
                  <a:pt x="387245" y="1948794"/>
                </a:cubicBezTo>
                <a:cubicBezTo>
                  <a:pt x="220468" y="1833775"/>
                  <a:pt x="162957" y="1632491"/>
                  <a:pt x="111199" y="1379450"/>
                </a:cubicBezTo>
                <a:close/>
              </a:path>
            </a:pathLst>
          </a:custGeom>
          <a:solidFill>
            <a:srgbClr val="FF0000">
              <a:alpha val="0"/>
            </a:srgb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Freeform 5"/>
          <p:cNvSpPr/>
          <p:nvPr/>
        </p:nvSpPr>
        <p:spPr>
          <a:xfrm>
            <a:off x="6461599" y="2675365"/>
            <a:ext cx="3831360" cy="1999629"/>
          </a:xfrm>
          <a:custGeom>
            <a:avLst/>
            <a:gdLst>
              <a:gd name="connsiteX0" fmla="*/ 934881 w 3831360"/>
              <a:gd name="connsiteY0" fmla="*/ 118635 h 1967846"/>
              <a:gd name="connsiteX1" fmla="*/ 1392081 w 3831360"/>
              <a:gd name="connsiteY1" fmla="*/ 6875 h 1967846"/>
              <a:gd name="connsiteX2" fmla="*/ 1747681 w 3831360"/>
              <a:gd name="connsiteY2" fmla="*/ 17035 h 1967846"/>
              <a:gd name="connsiteX3" fmla="*/ 2154081 w 3831360"/>
              <a:gd name="connsiteY3" fmla="*/ 57675 h 1967846"/>
              <a:gd name="connsiteX4" fmla="*/ 2641761 w 3831360"/>
              <a:gd name="connsiteY4" fmla="*/ 138955 h 1967846"/>
              <a:gd name="connsiteX5" fmla="*/ 3088801 w 3831360"/>
              <a:gd name="connsiteY5" fmla="*/ 220235 h 1967846"/>
              <a:gd name="connsiteX6" fmla="*/ 3373281 w 3831360"/>
              <a:gd name="connsiteY6" fmla="*/ 281195 h 1967846"/>
              <a:gd name="connsiteX7" fmla="*/ 3596801 w 3831360"/>
              <a:gd name="connsiteY7" fmla="*/ 423435 h 1967846"/>
              <a:gd name="connsiteX8" fmla="*/ 3779681 w 3831360"/>
              <a:gd name="connsiteY8" fmla="*/ 626635 h 1967846"/>
              <a:gd name="connsiteX9" fmla="*/ 3830481 w 3831360"/>
              <a:gd name="connsiteY9" fmla="*/ 992395 h 1967846"/>
              <a:gd name="connsiteX10" fmla="*/ 3749201 w 3831360"/>
              <a:gd name="connsiteY10" fmla="*/ 1317515 h 1967846"/>
              <a:gd name="connsiteX11" fmla="*/ 3566321 w 3831360"/>
              <a:gd name="connsiteY11" fmla="*/ 1612155 h 1967846"/>
              <a:gd name="connsiteX12" fmla="*/ 3302161 w 3831360"/>
              <a:gd name="connsiteY12" fmla="*/ 1845835 h 1967846"/>
              <a:gd name="connsiteX13" fmla="*/ 3038001 w 3831360"/>
              <a:gd name="connsiteY13" fmla="*/ 1927115 h 1967846"/>
              <a:gd name="connsiteX14" fmla="*/ 2570641 w 3831360"/>
              <a:gd name="connsiteY14" fmla="*/ 1967755 h 1967846"/>
              <a:gd name="connsiteX15" fmla="*/ 1768001 w 3831360"/>
              <a:gd name="connsiteY15" fmla="*/ 1916955 h 1967846"/>
              <a:gd name="connsiteX16" fmla="*/ 1392081 w 3831360"/>
              <a:gd name="connsiteY16" fmla="*/ 1866155 h 1967846"/>
              <a:gd name="connsiteX17" fmla="*/ 894241 w 3831360"/>
              <a:gd name="connsiteY17" fmla="*/ 1774715 h 1967846"/>
              <a:gd name="connsiteX18" fmla="*/ 274481 w 3831360"/>
              <a:gd name="connsiteY18" fmla="*/ 1622315 h 1967846"/>
              <a:gd name="connsiteX19" fmla="*/ 142401 w 3831360"/>
              <a:gd name="connsiteY19" fmla="*/ 1520715 h 1967846"/>
              <a:gd name="connsiteX20" fmla="*/ 71281 w 3831360"/>
              <a:gd name="connsiteY20" fmla="*/ 1419115 h 1967846"/>
              <a:gd name="connsiteX21" fmla="*/ 161 w 3831360"/>
              <a:gd name="connsiteY21" fmla="*/ 1185435 h 1967846"/>
              <a:gd name="connsiteX22" fmla="*/ 91601 w 3831360"/>
              <a:gd name="connsiteY22" fmla="*/ 900955 h 1967846"/>
              <a:gd name="connsiteX23" fmla="*/ 304961 w 3831360"/>
              <a:gd name="connsiteY23" fmla="*/ 606315 h 1967846"/>
              <a:gd name="connsiteX24" fmla="*/ 711361 w 3831360"/>
              <a:gd name="connsiteY24" fmla="*/ 240555 h 1967846"/>
              <a:gd name="connsiteX25" fmla="*/ 934881 w 3831360"/>
              <a:gd name="connsiteY25" fmla="*/ 118635 h 1967846"/>
              <a:gd name="connsiteX0" fmla="*/ 934881 w 3831360"/>
              <a:gd name="connsiteY0" fmla="*/ 118635 h 1967846"/>
              <a:gd name="connsiteX1" fmla="*/ 1392081 w 3831360"/>
              <a:gd name="connsiteY1" fmla="*/ 6875 h 1967846"/>
              <a:gd name="connsiteX2" fmla="*/ 1747681 w 3831360"/>
              <a:gd name="connsiteY2" fmla="*/ 17035 h 1967846"/>
              <a:gd name="connsiteX3" fmla="*/ 2154081 w 3831360"/>
              <a:gd name="connsiteY3" fmla="*/ 57675 h 1967846"/>
              <a:gd name="connsiteX4" fmla="*/ 2641761 w 3831360"/>
              <a:gd name="connsiteY4" fmla="*/ 138955 h 1967846"/>
              <a:gd name="connsiteX5" fmla="*/ 3088801 w 3831360"/>
              <a:gd name="connsiteY5" fmla="*/ 220235 h 1967846"/>
              <a:gd name="connsiteX6" fmla="*/ 3373281 w 3831360"/>
              <a:gd name="connsiteY6" fmla="*/ 281195 h 1967846"/>
              <a:gd name="connsiteX7" fmla="*/ 3596801 w 3831360"/>
              <a:gd name="connsiteY7" fmla="*/ 423435 h 1967846"/>
              <a:gd name="connsiteX8" fmla="*/ 3779681 w 3831360"/>
              <a:gd name="connsiteY8" fmla="*/ 626635 h 1967846"/>
              <a:gd name="connsiteX9" fmla="*/ 3830481 w 3831360"/>
              <a:gd name="connsiteY9" fmla="*/ 992395 h 1967846"/>
              <a:gd name="connsiteX10" fmla="*/ 3749201 w 3831360"/>
              <a:gd name="connsiteY10" fmla="*/ 1317515 h 1967846"/>
              <a:gd name="connsiteX11" fmla="*/ 3566321 w 3831360"/>
              <a:gd name="connsiteY11" fmla="*/ 1612155 h 1967846"/>
              <a:gd name="connsiteX12" fmla="*/ 3302161 w 3831360"/>
              <a:gd name="connsiteY12" fmla="*/ 1845835 h 1967846"/>
              <a:gd name="connsiteX13" fmla="*/ 3038001 w 3831360"/>
              <a:gd name="connsiteY13" fmla="*/ 1927115 h 1967846"/>
              <a:gd name="connsiteX14" fmla="*/ 2570641 w 3831360"/>
              <a:gd name="connsiteY14" fmla="*/ 1967755 h 1967846"/>
              <a:gd name="connsiteX15" fmla="*/ 1768001 w 3831360"/>
              <a:gd name="connsiteY15" fmla="*/ 1916955 h 1967846"/>
              <a:gd name="connsiteX16" fmla="*/ 1392081 w 3831360"/>
              <a:gd name="connsiteY16" fmla="*/ 1896635 h 1967846"/>
              <a:gd name="connsiteX17" fmla="*/ 894241 w 3831360"/>
              <a:gd name="connsiteY17" fmla="*/ 1774715 h 1967846"/>
              <a:gd name="connsiteX18" fmla="*/ 274481 w 3831360"/>
              <a:gd name="connsiteY18" fmla="*/ 1622315 h 1967846"/>
              <a:gd name="connsiteX19" fmla="*/ 142401 w 3831360"/>
              <a:gd name="connsiteY19" fmla="*/ 1520715 h 1967846"/>
              <a:gd name="connsiteX20" fmla="*/ 71281 w 3831360"/>
              <a:gd name="connsiteY20" fmla="*/ 1419115 h 1967846"/>
              <a:gd name="connsiteX21" fmla="*/ 161 w 3831360"/>
              <a:gd name="connsiteY21" fmla="*/ 1185435 h 1967846"/>
              <a:gd name="connsiteX22" fmla="*/ 91601 w 3831360"/>
              <a:gd name="connsiteY22" fmla="*/ 900955 h 1967846"/>
              <a:gd name="connsiteX23" fmla="*/ 304961 w 3831360"/>
              <a:gd name="connsiteY23" fmla="*/ 606315 h 1967846"/>
              <a:gd name="connsiteX24" fmla="*/ 711361 w 3831360"/>
              <a:gd name="connsiteY24" fmla="*/ 240555 h 1967846"/>
              <a:gd name="connsiteX25" fmla="*/ 934881 w 3831360"/>
              <a:gd name="connsiteY25" fmla="*/ 118635 h 1967846"/>
              <a:gd name="connsiteX0" fmla="*/ 934881 w 3831360"/>
              <a:gd name="connsiteY0" fmla="*/ 118635 h 1970040"/>
              <a:gd name="connsiteX1" fmla="*/ 1392081 w 3831360"/>
              <a:gd name="connsiteY1" fmla="*/ 6875 h 1970040"/>
              <a:gd name="connsiteX2" fmla="*/ 1747681 w 3831360"/>
              <a:gd name="connsiteY2" fmla="*/ 17035 h 1970040"/>
              <a:gd name="connsiteX3" fmla="*/ 2154081 w 3831360"/>
              <a:gd name="connsiteY3" fmla="*/ 57675 h 1970040"/>
              <a:gd name="connsiteX4" fmla="*/ 2641761 w 3831360"/>
              <a:gd name="connsiteY4" fmla="*/ 138955 h 1970040"/>
              <a:gd name="connsiteX5" fmla="*/ 3088801 w 3831360"/>
              <a:gd name="connsiteY5" fmla="*/ 220235 h 1970040"/>
              <a:gd name="connsiteX6" fmla="*/ 3373281 w 3831360"/>
              <a:gd name="connsiteY6" fmla="*/ 281195 h 1970040"/>
              <a:gd name="connsiteX7" fmla="*/ 3596801 w 3831360"/>
              <a:gd name="connsiteY7" fmla="*/ 423435 h 1970040"/>
              <a:gd name="connsiteX8" fmla="*/ 3779681 w 3831360"/>
              <a:gd name="connsiteY8" fmla="*/ 626635 h 1970040"/>
              <a:gd name="connsiteX9" fmla="*/ 3830481 w 3831360"/>
              <a:gd name="connsiteY9" fmla="*/ 992395 h 1970040"/>
              <a:gd name="connsiteX10" fmla="*/ 3749201 w 3831360"/>
              <a:gd name="connsiteY10" fmla="*/ 1317515 h 1970040"/>
              <a:gd name="connsiteX11" fmla="*/ 3566321 w 3831360"/>
              <a:gd name="connsiteY11" fmla="*/ 1612155 h 1970040"/>
              <a:gd name="connsiteX12" fmla="*/ 3302161 w 3831360"/>
              <a:gd name="connsiteY12" fmla="*/ 1845835 h 1970040"/>
              <a:gd name="connsiteX13" fmla="*/ 3038001 w 3831360"/>
              <a:gd name="connsiteY13" fmla="*/ 1927115 h 1970040"/>
              <a:gd name="connsiteX14" fmla="*/ 2570641 w 3831360"/>
              <a:gd name="connsiteY14" fmla="*/ 1967755 h 1970040"/>
              <a:gd name="connsiteX15" fmla="*/ 1768001 w 3831360"/>
              <a:gd name="connsiteY15" fmla="*/ 1957595 h 1970040"/>
              <a:gd name="connsiteX16" fmla="*/ 1392081 w 3831360"/>
              <a:gd name="connsiteY16" fmla="*/ 1896635 h 1970040"/>
              <a:gd name="connsiteX17" fmla="*/ 894241 w 3831360"/>
              <a:gd name="connsiteY17" fmla="*/ 1774715 h 1970040"/>
              <a:gd name="connsiteX18" fmla="*/ 274481 w 3831360"/>
              <a:gd name="connsiteY18" fmla="*/ 1622315 h 1970040"/>
              <a:gd name="connsiteX19" fmla="*/ 142401 w 3831360"/>
              <a:gd name="connsiteY19" fmla="*/ 1520715 h 1970040"/>
              <a:gd name="connsiteX20" fmla="*/ 71281 w 3831360"/>
              <a:gd name="connsiteY20" fmla="*/ 1419115 h 1970040"/>
              <a:gd name="connsiteX21" fmla="*/ 161 w 3831360"/>
              <a:gd name="connsiteY21" fmla="*/ 1185435 h 1970040"/>
              <a:gd name="connsiteX22" fmla="*/ 91601 w 3831360"/>
              <a:gd name="connsiteY22" fmla="*/ 900955 h 1970040"/>
              <a:gd name="connsiteX23" fmla="*/ 304961 w 3831360"/>
              <a:gd name="connsiteY23" fmla="*/ 606315 h 1970040"/>
              <a:gd name="connsiteX24" fmla="*/ 711361 w 3831360"/>
              <a:gd name="connsiteY24" fmla="*/ 240555 h 1970040"/>
              <a:gd name="connsiteX25" fmla="*/ 934881 w 3831360"/>
              <a:gd name="connsiteY25" fmla="*/ 118635 h 1970040"/>
              <a:gd name="connsiteX0" fmla="*/ 934881 w 3831360"/>
              <a:gd name="connsiteY0" fmla="*/ 118635 h 2018946"/>
              <a:gd name="connsiteX1" fmla="*/ 1392081 w 3831360"/>
              <a:gd name="connsiteY1" fmla="*/ 6875 h 2018946"/>
              <a:gd name="connsiteX2" fmla="*/ 1747681 w 3831360"/>
              <a:gd name="connsiteY2" fmla="*/ 17035 h 2018946"/>
              <a:gd name="connsiteX3" fmla="*/ 2154081 w 3831360"/>
              <a:gd name="connsiteY3" fmla="*/ 57675 h 2018946"/>
              <a:gd name="connsiteX4" fmla="*/ 2641761 w 3831360"/>
              <a:gd name="connsiteY4" fmla="*/ 138955 h 2018946"/>
              <a:gd name="connsiteX5" fmla="*/ 3088801 w 3831360"/>
              <a:gd name="connsiteY5" fmla="*/ 220235 h 2018946"/>
              <a:gd name="connsiteX6" fmla="*/ 3373281 w 3831360"/>
              <a:gd name="connsiteY6" fmla="*/ 281195 h 2018946"/>
              <a:gd name="connsiteX7" fmla="*/ 3596801 w 3831360"/>
              <a:gd name="connsiteY7" fmla="*/ 423435 h 2018946"/>
              <a:gd name="connsiteX8" fmla="*/ 3779681 w 3831360"/>
              <a:gd name="connsiteY8" fmla="*/ 626635 h 2018946"/>
              <a:gd name="connsiteX9" fmla="*/ 3830481 w 3831360"/>
              <a:gd name="connsiteY9" fmla="*/ 992395 h 2018946"/>
              <a:gd name="connsiteX10" fmla="*/ 3749201 w 3831360"/>
              <a:gd name="connsiteY10" fmla="*/ 1317515 h 2018946"/>
              <a:gd name="connsiteX11" fmla="*/ 3566321 w 3831360"/>
              <a:gd name="connsiteY11" fmla="*/ 1612155 h 2018946"/>
              <a:gd name="connsiteX12" fmla="*/ 3302161 w 3831360"/>
              <a:gd name="connsiteY12" fmla="*/ 1845835 h 2018946"/>
              <a:gd name="connsiteX13" fmla="*/ 3038001 w 3831360"/>
              <a:gd name="connsiteY13" fmla="*/ 1927115 h 2018946"/>
              <a:gd name="connsiteX14" fmla="*/ 2570641 w 3831360"/>
              <a:gd name="connsiteY14" fmla="*/ 2018555 h 2018946"/>
              <a:gd name="connsiteX15" fmla="*/ 1768001 w 3831360"/>
              <a:gd name="connsiteY15" fmla="*/ 1957595 h 2018946"/>
              <a:gd name="connsiteX16" fmla="*/ 1392081 w 3831360"/>
              <a:gd name="connsiteY16" fmla="*/ 1896635 h 2018946"/>
              <a:gd name="connsiteX17" fmla="*/ 894241 w 3831360"/>
              <a:gd name="connsiteY17" fmla="*/ 1774715 h 2018946"/>
              <a:gd name="connsiteX18" fmla="*/ 274481 w 3831360"/>
              <a:gd name="connsiteY18" fmla="*/ 1622315 h 2018946"/>
              <a:gd name="connsiteX19" fmla="*/ 142401 w 3831360"/>
              <a:gd name="connsiteY19" fmla="*/ 1520715 h 2018946"/>
              <a:gd name="connsiteX20" fmla="*/ 71281 w 3831360"/>
              <a:gd name="connsiteY20" fmla="*/ 1419115 h 2018946"/>
              <a:gd name="connsiteX21" fmla="*/ 161 w 3831360"/>
              <a:gd name="connsiteY21" fmla="*/ 1185435 h 2018946"/>
              <a:gd name="connsiteX22" fmla="*/ 91601 w 3831360"/>
              <a:gd name="connsiteY22" fmla="*/ 900955 h 2018946"/>
              <a:gd name="connsiteX23" fmla="*/ 304961 w 3831360"/>
              <a:gd name="connsiteY23" fmla="*/ 606315 h 2018946"/>
              <a:gd name="connsiteX24" fmla="*/ 711361 w 3831360"/>
              <a:gd name="connsiteY24" fmla="*/ 240555 h 2018946"/>
              <a:gd name="connsiteX25" fmla="*/ 934881 w 3831360"/>
              <a:gd name="connsiteY25" fmla="*/ 118635 h 2018946"/>
              <a:gd name="connsiteX0" fmla="*/ 934881 w 3831360"/>
              <a:gd name="connsiteY0" fmla="*/ 118635 h 2018640"/>
              <a:gd name="connsiteX1" fmla="*/ 1392081 w 3831360"/>
              <a:gd name="connsiteY1" fmla="*/ 6875 h 2018640"/>
              <a:gd name="connsiteX2" fmla="*/ 1747681 w 3831360"/>
              <a:gd name="connsiteY2" fmla="*/ 17035 h 2018640"/>
              <a:gd name="connsiteX3" fmla="*/ 2154081 w 3831360"/>
              <a:gd name="connsiteY3" fmla="*/ 57675 h 2018640"/>
              <a:gd name="connsiteX4" fmla="*/ 2641761 w 3831360"/>
              <a:gd name="connsiteY4" fmla="*/ 138955 h 2018640"/>
              <a:gd name="connsiteX5" fmla="*/ 3088801 w 3831360"/>
              <a:gd name="connsiteY5" fmla="*/ 220235 h 2018640"/>
              <a:gd name="connsiteX6" fmla="*/ 3373281 w 3831360"/>
              <a:gd name="connsiteY6" fmla="*/ 281195 h 2018640"/>
              <a:gd name="connsiteX7" fmla="*/ 3596801 w 3831360"/>
              <a:gd name="connsiteY7" fmla="*/ 423435 h 2018640"/>
              <a:gd name="connsiteX8" fmla="*/ 3779681 w 3831360"/>
              <a:gd name="connsiteY8" fmla="*/ 626635 h 2018640"/>
              <a:gd name="connsiteX9" fmla="*/ 3830481 w 3831360"/>
              <a:gd name="connsiteY9" fmla="*/ 992395 h 2018640"/>
              <a:gd name="connsiteX10" fmla="*/ 3749201 w 3831360"/>
              <a:gd name="connsiteY10" fmla="*/ 1317515 h 2018640"/>
              <a:gd name="connsiteX11" fmla="*/ 3566321 w 3831360"/>
              <a:gd name="connsiteY11" fmla="*/ 1612155 h 2018640"/>
              <a:gd name="connsiteX12" fmla="*/ 3302161 w 3831360"/>
              <a:gd name="connsiteY12" fmla="*/ 1845835 h 2018640"/>
              <a:gd name="connsiteX13" fmla="*/ 3048161 w 3831360"/>
              <a:gd name="connsiteY13" fmla="*/ 1967755 h 2018640"/>
              <a:gd name="connsiteX14" fmla="*/ 2570641 w 3831360"/>
              <a:gd name="connsiteY14" fmla="*/ 2018555 h 2018640"/>
              <a:gd name="connsiteX15" fmla="*/ 1768001 w 3831360"/>
              <a:gd name="connsiteY15" fmla="*/ 1957595 h 2018640"/>
              <a:gd name="connsiteX16" fmla="*/ 1392081 w 3831360"/>
              <a:gd name="connsiteY16" fmla="*/ 1896635 h 2018640"/>
              <a:gd name="connsiteX17" fmla="*/ 894241 w 3831360"/>
              <a:gd name="connsiteY17" fmla="*/ 1774715 h 2018640"/>
              <a:gd name="connsiteX18" fmla="*/ 274481 w 3831360"/>
              <a:gd name="connsiteY18" fmla="*/ 1622315 h 2018640"/>
              <a:gd name="connsiteX19" fmla="*/ 142401 w 3831360"/>
              <a:gd name="connsiteY19" fmla="*/ 1520715 h 2018640"/>
              <a:gd name="connsiteX20" fmla="*/ 71281 w 3831360"/>
              <a:gd name="connsiteY20" fmla="*/ 1419115 h 2018640"/>
              <a:gd name="connsiteX21" fmla="*/ 161 w 3831360"/>
              <a:gd name="connsiteY21" fmla="*/ 1185435 h 2018640"/>
              <a:gd name="connsiteX22" fmla="*/ 91601 w 3831360"/>
              <a:gd name="connsiteY22" fmla="*/ 900955 h 2018640"/>
              <a:gd name="connsiteX23" fmla="*/ 304961 w 3831360"/>
              <a:gd name="connsiteY23" fmla="*/ 606315 h 2018640"/>
              <a:gd name="connsiteX24" fmla="*/ 711361 w 3831360"/>
              <a:gd name="connsiteY24" fmla="*/ 240555 h 2018640"/>
              <a:gd name="connsiteX25" fmla="*/ 934881 w 3831360"/>
              <a:gd name="connsiteY25" fmla="*/ 118635 h 2018640"/>
              <a:gd name="connsiteX0" fmla="*/ 934881 w 3831360"/>
              <a:gd name="connsiteY0" fmla="*/ 118635 h 2018630"/>
              <a:gd name="connsiteX1" fmla="*/ 1392081 w 3831360"/>
              <a:gd name="connsiteY1" fmla="*/ 6875 h 2018630"/>
              <a:gd name="connsiteX2" fmla="*/ 1747681 w 3831360"/>
              <a:gd name="connsiteY2" fmla="*/ 17035 h 2018630"/>
              <a:gd name="connsiteX3" fmla="*/ 2154081 w 3831360"/>
              <a:gd name="connsiteY3" fmla="*/ 57675 h 2018630"/>
              <a:gd name="connsiteX4" fmla="*/ 2641761 w 3831360"/>
              <a:gd name="connsiteY4" fmla="*/ 138955 h 2018630"/>
              <a:gd name="connsiteX5" fmla="*/ 3088801 w 3831360"/>
              <a:gd name="connsiteY5" fmla="*/ 220235 h 2018630"/>
              <a:gd name="connsiteX6" fmla="*/ 3373281 w 3831360"/>
              <a:gd name="connsiteY6" fmla="*/ 281195 h 2018630"/>
              <a:gd name="connsiteX7" fmla="*/ 3596801 w 3831360"/>
              <a:gd name="connsiteY7" fmla="*/ 423435 h 2018630"/>
              <a:gd name="connsiteX8" fmla="*/ 3779681 w 3831360"/>
              <a:gd name="connsiteY8" fmla="*/ 626635 h 2018630"/>
              <a:gd name="connsiteX9" fmla="*/ 3830481 w 3831360"/>
              <a:gd name="connsiteY9" fmla="*/ 992395 h 2018630"/>
              <a:gd name="connsiteX10" fmla="*/ 3749201 w 3831360"/>
              <a:gd name="connsiteY10" fmla="*/ 1317515 h 2018630"/>
              <a:gd name="connsiteX11" fmla="*/ 3566321 w 3831360"/>
              <a:gd name="connsiteY11" fmla="*/ 1612155 h 2018630"/>
              <a:gd name="connsiteX12" fmla="*/ 3322481 w 3831360"/>
              <a:gd name="connsiteY12" fmla="*/ 1866155 h 2018630"/>
              <a:gd name="connsiteX13" fmla="*/ 3048161 w 3831360"/>
              <a:gd name="connsiteY13" fmla="*/ 1967755 h 2018630"/>
              <a:gd name="connsiteX14" fmla="*/ 2570641 w 3831360"/>
              <a:gd name="connsiteY14" fmla="*/ 2018555 h 2018630"/>
              <a:gd name="connsiteX15" fmla="*/ 1768001 w 3831360"/>
              <a:gd name="connsiteY15" fmla="*/ 1957595 h 2018630"/>
              <a:gd name="connsiteX16" fmla="*/ 1392081 w 3831360"/>
              <a:gd name="connsiteY16" fmla="*/ 1896635 h 2018630"/>
              <a:gd name="connsiteX17" fmla="*/ 894241 w 3831360"/>
              <a:gd name="connsiteY17" fmla="*/ 1774715 h 2018630"/>
              <a:gd name="connsiteX18" fmla="*/ 274481 w 3831360"/>
              <a:gd name="connsiteY18" fmla="*/ 1622315 h 2018630"/>
              <a:gd name="connsiteX19" fmla="*/ 142401 w 3831360"/>
              <a:gd name="connsiteY19" fmla="*/ 1520715 h 2018630"/>
              <a:gd name="connsiteX20" fmla="*/ 71281 w 3831360"/>
              <a:gd name="connsiteY20" fmla="*/ 1419115 h 2018630"/>
              <a:gd name="connsiteX21" fmla="*/ 161 w 3831360"/>
              <a:gd name="connsiteY21" fmla="*/ 1185435 h 2018630"/>
              <a:gd name="connsiteX22" fmla="*/ 91601 w 3831360"/>
              <a:gd name="connsiteY22" fmla="*/ 900955 h 2018630"/>
              <a:gd name="connsiteX23" fmla="*/ 304961 w 3831360"/>
              <a:gd name="connsiteY23" fmla="*/ 606315 h 2018630"/>
              <a:gd name="connsiteX24" fmla="*/ 711361 w 3831360"/>
              <a:gd name="connsiteY24" fmla="*/ 240555 h 2018630"/>
              <a:gd name="connsiteX25" fmla="*/ 934881 w 3831360"/>
              <a:gd name="connsiteY25" fmla="*/ 118635 h 2018630"/>
              <a:gd name="connsiteX0" fmla="*/ 934881 w 3831360"/>
              <a:gd name="connsiteY0" fmla="*/ 118635 h 2018630"/>
              <a:gd name="connsiteX1" fmla="*/ 1392081 w 3831360"/>
              <a:gd name="connsiteY1" fmla="*/ 6875 h 2018630"/>
              <a:gd name="connsiteX2" fmla="*/ 1747681 w 3831360"/>
              <a:gd name="connsiteY2" fmla="*/ 17035 h 2018630"/>
              <a:gd name="connsiteX3" fmla="*/ 2154081 w 3831360"/>
              <a:gd name="connsiteY3" fmla="*/ 57675 h 2018630"/>
              <a:gd name="connsiteX4" fmla="*/ 2641761 w 3831360"/>
              <a:gd name="connsiteY4" fmla="*/ 138955 h 2018630"/>
              <a:gd name="connsiteX5" fmla="*/ 3088801 w 3831360"/>
              <a:gd name="connsiteY5" fmla="*/ 220235 h 2018630"/>
              <a:gd name="connsiteX6" fmla="*/ 3373281 w 3831360"/>
              <a:gd name="connsiteY6" fmla="*/ 281195 h 2018630"/>
              <a:gd name="connsiteX7" fmla="*/ 3596801 w 3831360"/>
              <a:gd name="connsiteY7" fmla="*/ 423435 h 2018630"/>
              <a:gd name="connsiteX8" fmla="*/ 3779681 w 3831360"/>
              <a:gd name="connsiteY8" fmla="*/ 626635 h 2018630"/>
              <a:gd name="connsiteX9" fmla="*/ 3830481 w 3831360"/>
              <a:gd name="connsiteY9" fmla="*/ 992395 h 2018630"/>
              <a:gd name="connsiteX10" fmla="*/ 3749201 w 3831360"/>
              <a:gd name="connsiteY10" fmla="*/ 1317515 h 2018630"/>
              <a:gd name="connsiteX11" fmla="*/ 3566321 w 3831360"/>
              <a:gd name="connsiteY11" fmla="*/ 1612155 h 2018630"/>
              <a:gd name="connsiteX12" fmla="*/ 3322481 w 3831360"/>
              <a:gd name="connsiteY12" fmla="*/ 1866155 h 2018630"/>
              <a:gd name="connsiteX13" fmla="*/ 3048161 w 3831360"/>
              <a:gd name="connsiteY13" fmla="*/ 1967755 h 2018630"/>
              <a:gd name="connsiteX14" fmla="*/ 2570641 w 3831360"/>
              <a:gd name="connsiteY14" fmla="*/ 2018555 h 2018630"/>
              <a:gd name="connsiteX15" fmla="*/ 1768001 w 3831360"/>
              <a:gd name="connsiteY15" fmla="*/ 1957595 h 2018630"/>
              <a:gd name="connsiteX16" fmla="*/ 1392081 w 3831360"/>
              <a:gd name="connsiteY16" fmla="*/ 1896635 h 2018630"/>
              <a:gd name="connsiteX17" fmla="*/ 894241 w 3831360"/>
              <a:gd name="connsiteY17" fmla="*/ 1835675 h 2018630"/>
              <a:gd name="connsiteX18" fmla="*/ 274481 w 3831360"/>
              <a:gd name="connsiteY18" fmla="*/ 1622315 h 2018630"/>
              <a:gd name="connsiteX19" fmla="*/ 142401 w 3831360"/>
              <a:gd name="connsiteY19" fmla="*/ 1520715 h 2018630"/>
              <a:gd name="connsiteX20" fmla="*/ 71281 w 3831360"/>
              <a:gd name="connsiteY20" fmla="*/ 1419115 h 2018630"/>
              <a:gd name="connsiteX21" fmla="*/ 161 w 3831360"/>
              <a:gd name="connsiteY21" fmla="*/ 1185435 h 2018630"/>
              <a:gd name="connsiteX22" fmla="*/ 91601 w 3831360"/>
              <a:gd name="connsiteY22" fmla="*/ 900955 h 2018630"/>
              <a:gd name="connsiteX23" fmla="*/ 304961 w 3831360"/>
              <a:gd name="connsiteY23" fmla="*/ 606315 h 2018630"/>
              <a:gd name="connsiteX24" fmla="*/ 711361 w 3831360"/>
              <a:gd name="connsiteY24" fmla="*/ 240555 h 2018630"/>
              <a:gd name="connsiteX25" fmla="*/ 934881 w 3831360"/>
              <a:gd name="connsiteY25" fmla="*/ 118635 h 2018630"/>
              <a:gd name="connsiteX0" fmla="*/ 934881 w 3831360"/>
              <a:gd name="connsiteY0" fmla="*/ 118635 h 2018630"/>
              <a:gd name="connsiteX1" fmla="*/ 1392081 w 3831360"/>
              <a:gd name="connsiteY1" fmla="*/ 6875 h 2018630"/>
              <a:gd name="connsiteX2" fmla="*/ 1747681 w 3831360"/>
              <a:gd name="connsiteY2" fmla="*/ 17035 h 2018630"/>
              <a:gd name="connsiteX3" fmla="*/ 2154081 w 3831360"/>
              <a:gd name="connsiteY3" fmla="*/ 57675 h 2018630"/>
              <a:gd name="connsiteX4" fmla="*/ 2641761 w 3831360"/>
              <a:gd name="connsiteY4" fmla="*/ 138955 h 2018630"/>
              <a:gd name="connsiteX5" fmla="*/ 3088801 w 3831360"/>
              <a:gd name="connsiteY5" fmla="*/ 220235 h 2018630"/>
              <a:gd name="connsiteX6" fmla="*/ 3373281 w 3831360"/>
              <a:gd name="connsiteY6" fmla="*/ 281195 h 2018630"/>
              <a:gd name="connsiteX7" fmla="*/ 3596801 w 3831360"/>
              <a:gd name="connsiteY7" fmla="*/ 423435 h 2018630"/>
              <a:gd name="connsiteX8" fmla="*/ 3779681 w 3831360"/>
              <a:gd name="connsiteY8" fmla="*/ 626635 h 2018630"/>
              <a:gd name="connsiteX9" fmla="*/ 3830481 w 3831360"/>
              <a:gd name="connsiteY9" fmla="*/ 992395 h 2018630"/>
              <a:gd name="connsiteX10" fmla="*/ 3749201 w 3831360"/>
              <a:gd name="connsiteY10" fmla="*/ 1317515 h 2018630"/>
              <a:gd name="connsiteX11" fmla="*/ 3566321 w 3831360"/>
              <a:gd name="connsiteY11" fmla="*/ 1612155 h 2018630"/>
              <a:gd name="connsiteX12" fmla="*/ 3322481 w 3831360"/>
              <a:gd name="connsiteY12" fmla="*/ 1866155 h 2018630"/>
              <a:gd name="connsiteX13" fmla="*/ 3048161 w 3831360"/>
              <a:gd name="connsiteY13" fmla="*/ 1967755 h 2018630"/>
              <a:gd name="connsiteX14" fmla="*/ 2570641 w 3831360"/>
              <a:gd name="connsiteY14" fmla="*/ 2018555 h 2018630"/>
              <a:gd name="connsiteX15" fmla="*/ 1768001 w 3831360"/>
              <a:gd name="connsiteY15" fmla="*/ 1957595 h 2018630"/>
              <a:gd name="connsiteX16" fmla="*/ 1392081 w 3831360"/>
              <a:gd name="connsiteY16" fmla="*/ 1896635 h 2018630"/>
              <a:gd name="connsiteX17" fmla="*/ 894241 w 3831360"/>
              <a:gd name="connsiteY17" fmla="*/ 1835675 h 2018630"/>
              <a:gd name="connsiteX18" fmla="*/ 274481 w 3831360"/>
              <a:gd name="connsiteY18" fmla="*/ 1622315 h 2018630"/>
              <a:gd name="connsiteX19" fmla="*/ 142401 w 3831360"/>
              <a:gd name="connsiteY19" fmla="*/ 1520715 h 2018630"/>
              <a:gd name="connsiteX20" fmla="*/ 71281 w 3831360"/>
              <a:gd name="connsiteY20" fmla="*/ 1419115 h 2018630"/>
              <a:gd name="connsiteX21" fmla="*/ 161 w 3831360"/>
              <a:gd name="connsiteY21" fmla="*/ 1185435 h 2018630"/>
              <a:gd name="connsiteX22" fmla="*/ 91601 w 3831360"/>
              <a:gd name="connsiteY22" fmla="*/ 900955 h 2018630"/>
              <a:gd name="connsiteX23" fmla="*/ 304961 w 3831360"/>
              <a:gd name="connsiteY23" fmla="*/ 606315 h 2018630"/>
              <a:gd name="connsiteX24" fmla="*/ 711361 w 3831360"/>
              <a:gd name="connsiteY24" fmla="*/ 240555 h 2018630"/>
              <a:gd name="connsiteX25" fmla="*/ 934881 w 3831360"/>
              <a:gd name="connsiteY25" fmla="*/ 118635 h 2018630"/>
              <a:gd name="connsiteX0" fmla="*/ 934881 w 3831360"/>
              <a:gd name="connsiteY0" fmla="*/ 118635 h 2018630"/>
              <a:gd name="connsiteX1" fmla="*/ 1392081 w 3831360"/>
              <a:gd name="connsiteY1" fmla="*/ 6875 h 2018630"/>
              <a:gd name="connsiteX2" fmla="*/ 1747681 w 3831360"/>
              <a:gd name="connsiteY2" fmla="*/ 17035 h 2018630"/>
              <a:gd name="connsiteX3" fmla="*/ 2154081 w 3831360"/>
              <a:gd name="connsiteY3" fmla="*/ 57675 h 2018630"/>
              <a:gd name="connsiteX4" fmla="*/ 2641761 w 3831360"/>
              <a:gd name="connsiteY4" fmla="*/ 138955 h 2018630"/>
              <a:gd name="connsiteX5" fmla="*/ 3088801 w 3831360"/>
              <a:gd name="connsiteY5" fmla="*/ 220235 h 2018630"/>
              <a:gd name="connsiteX6" fmla="*/ 3373281 w 3831360"/>
              <a:gd name="connsiteY6" fmla="*/ 281195 h 2018630"/>
              <a:gd name="connsiteX7" fmla="*/ 3596801 w 3831360"/>
              <a:gd name="connsiteY7" fmla="*/ 423435 h 2018630"/>
              <a:gd name="connsiteX8" fmla="*/ 3779681 w 3831360"/>
              <a:gd name="connsiteY8" fmla="*/ 626635 h 2018630"/>
              <a:gd name="connsiteX9" fmla="*/ 3830481 w 3831360"/>
              <a:gd name="connsiteY9" fmla="*/ 992395 h 2018630"/>
              <a:gd name="connsiteX10" fmla="*/ 3749201 w 3831360"/>
              <a:gd name="connsiteY10" fmla="*/ 1317515 h 2018630"/>
              <a:gd name="connsiteX11" fmla="*/ 3566321 w 3831360"/>
              <a:gd name="connsiteY11" fmla="*/ 1612155 h 2018630"/>
              <a:gd name="connsiteX12" fmla="*/ 3322481 w 3831360"/>
              <a:gd name="connsiteY12" fmla="*/ 1866155 h 2018630"/>
              <a:gd name="connsiteX13" fmla="*/ 3048161 w 3831360"/>
              <a:gd name="connsiteY13" fmla="*/ 1967755 h 2018630"/>
              <a:gd name="connsiteX14" fmla="*/ 2570641 w 3831360"/>
              <a:gd name="connsiteY14" fmla="*/ 2018555 h 2018630"/>
              <a:gd name="connsiteX15" fmla="*/ 1768001 w 3831360"/>
              <a:gd name="connsiteY15" fmla="*/ 1957595 h 2018630"/>
              <a:gd name="connsiteX16" fmla="*/ 1392081 w 3831360"/>
              <a:gd name="connsiteY16" fmla="*/ 1896635 h 2018630"/>
              <a:gd name="connsiteX17" fmla="*/ 894241 w 3831360"/>
              <a:gd name="connsiteY17" fmla="*/ 1835675 h 2018630"/>
              <a:gd name="connsiteX18" fmla="*/ 274481 w 3831360"/>
              <a:gd name="connsiteY18" fmla="*/ 1622315 h 2018630"/>
              <a:gd name="connsiteX19" fmla="*/ 142401 w 3831360"/>
              <a:gd name="connsiteY19" fmla="*/ 1520715 h 2018630"/>
              <a:gd name="connsiteX20" fmla="*/ 71281 w 3831360"/>
              <a:gd name="connsiteY20" fmla="*/ 1419115 h 2018630"/>
              <a:gd name="connsiteX21" fmla="*/ 161 w 3831360"/>
              <a:gd name="connsiteY21" fmla="*/ 1185435 h 2018630"/>
              <a:gd name="connsiteX22" fmla="*/ 91601 w 3831360"/>
              <a:gd name="connsiteY22" fmla="*/ 900955 h 2018630"/>
              <a:gd name="connsiteX23" fmla="*/ 304961 w 3831360"/>
              <a:gd name="connsiteY23" fmla="*/ 606315 h 2018630"/>
              <a:gd name="connsiteX24" fmla="*/ 711361 w 3831360"/>
              <a:gd name="connsiteY24" fmla="*/ 240555 h 2018630"/>
              <a:gd name="connsiteX25" fmla="*/ 934881 w 3831360"/>
              <a:gd name="connsiteY25" fmla="*/ 118635 h 2018630"/>
              <a:gd name="connsiteX0" fmla="*/ 934881 w 3831360"/>
              <a:gd name="connsiteY0" fmla="*/ 118635 h 2018630"/>
              <a:gd name="connsiteX1" fmla="*/ 1392081 w 3831360"/>
              <a:gd name="connsiteY1" fmla="*/ 6875 h 2018630"/>
              <a:gd name="connsiteX2" fmla="*/ 1747681 w 3831360"/>
              <a:gd name="connsiteY2" fmla="*/ 17035 h 2018630"/>
              <a:gd name="connsiteX3" fmla="*/ 2154081 w 3831360"/>
              <a:gd name="connsiteY3" fmla="*/ 57675 h 2018630"/>
              <a:gd name="connsiteX4" fmla="*/ 2641761 w 3831360"/>
              <a:gd name="connsiteY4" fmla="*/ 138955 h 2018630"/>
              <a:gd name="connsiteX5" fmla="*/ 3088801 w 3831360"/>
              <a:gd name="connsiteY5" fmla="*/ 220235 h 2018630"/>
              <a:gd name="connsiteX6" fmla="*/ 3373281 w 3831360"/>
              <a:gd name="connsiteY6" fmla="*/ 281195 h 2018630"/>
              <a:gd name="connsiteX7" fmla="*/ 3596801 w 3831360"/>
              <a:gd name="connsiteY7" fmla="*/ 423435 h 2018630"/>
              <a:gd name="connsiteX8" fmla="*/ 3779681 w 3831360"/>
              <a:gd name="connsiteY8" fmla="*/ 626635 h 2018630"/>
              <a:gd name="connsiteX9" fmla="*/ 3830481 w 3831360"/>
              <a:gd name="connsiteY9" fmla="*/ 992395 h 2018630"/>
              <a:gd name="connsiteX10" fmla="*/ 3749201 w 3831360"/>
              <a:gd name="connsiteY10" fmla="*/ 1317515 h 2018630"/>
              <a:gd name="connsiteX11" fmla="*/ 3566321 w 3831360"/>
              <a:gd name="connsiteY11" fmla="*/ 1612155 h 2018630"/>
              <a:gd name="connsiteX12" fmla="*/ 3322481 w 3831360"/>
              <a:gd name="connsiteY12" fmla="*/ 1866155 h 2018630"/>
              <a:gd name="connsiteX13" fmla="*/ 3048161 w 3831360"/>
              <a:gd name="connsiteY13" fmla="*/ 1967755 h 2018630"/>
              <a:gd name="connsiteX14" fmla="*/ 2570641 w 3831360"/>
              <a:gd name="connsiteY14" fmla="*/ 2018555 h 2018630"/>
              <a:gd name="connsiteX15" fmla="*/ 1768001 w 3831360"/>
              <a:gd name="connsiteY15" fmla="*/ 1957595 h 2018630"/>
              <a:gd name="connsiteX16" fmla="*/ 1392081 w 3831360"/>
              <a:gd name="connsiteY16" fmla="*/ 1896635 h 2018630"/>
              <a:gd name="connsiteX17" fmla="*/ 894241 w 3831360"/>
              <a:gd name="connsiteY17" fmla="*/ 1835675 h 2018630"/>
              <a:gd name="connsiteX18" fmla="*/ 274481 w 3831360"/>
              <a:gd name="connsiteY18" fmla="*/ 1622315 h 2018630"/>
              <a:gd name="connsiteX19" fmla="*/ 142401 w 3831360"/>
              <a:gd name="connsiteY19" fmla="*/ 1520715 h 2018630"/>
              <a:gd name="connsiteX20" fmla="*/ 71281 w 3831360"/>
              <a:gd name="connsiteY20" fmla="*/ 1419115 h 2018630"/>
              <a:gd name="connsiteX21" fmla="*/ 161 w 3831360"/>
              <a:gd name="connsiteY21" fmla="*/ 1185435 h 2018630"/>
              <a:gd name="connsiteX22" fmla="*/ 91601 w 3831360"/>
              <a:gd name="connsiteY22" fmla="*/ 900955 h 2018630"/>
              <a:gd name="connsiteX23" fmla="*/ 304961 w 3831360"/>
              <a:gd name="connsiteY23" fmla="*/ 606315 h 2018630"/>
              <a:gd name="connsiteX24" fmla="*/ 711361 w 3831360"/>
              <a:gd name="connsiteY24" fmla="*/ 240555 h 2018630"/>
              <a:gd name="connsiteX25" fmla="*/ 934881 w 3831360"/>
              <a:gd name="connsiteY25" fmla="*/ 118635 h 2018630"/>
              <a:gd name="connsiteX0" fmla="*/ 934881 w 3831360"/>
              <a:gd name="connsiteY0" fmla="*/ 118635 h 2018630"/>
              <a:gd name="connsiteX1" fmla="*/ 1392081 w 3831360"/>
              <a:gd name="connsiteY1" fmla="*/ 6875 h 2018630"/>
              <a:gd name="connsiteX2" fmla="*/ 1747681 w 3831360"/>
              <a:gd name="connsiteY2" fmla="*/ 17035 h 2018630"/>
              <a:gd name="connsiteX3" fmla="*/ 2154081 w 3831360"/>
              <a:gd name="connsiteY3" fmla="*/ 57675 h 2018630"/>
              <a:gd name="connsiteX4" fmla="*/ 2641761 w 3831360"/>
              <a:gd name="connsiteY4" fmla="*/ 138955 h 2018630"/>
              <a:gd name="connsiteX5" fmla="*/ 3088801 w 3831360"/>
              <a:gd name="connsiteY5" fmla="*/ 220235 h 2018630"/>
              <a:gd name="connsiteX6" fmla="*/ 3373281 w 3831360"/>
              <a:gd name="connsiteY6" fmla="*/ 281195 h 2018630"/>
              <a:gd name="connsiteX7" fmla="*/ 3596801 w 3831360"/>
              <a:gd name="connsiteY7" fmla="*/ 423435 h 2018630"/>
              <a:gd name="connsiteX8" fmla="*/ 3779681 w 3831360"/>
              <a:gd name="connsiteY8" fmla="*/ 626635 h 2018630"/>
              <a:gd name="connsiteX9" fmla="*/ 3830481 w 3831360"/>
              <a:gd name="connsiteY9" fmla="*/ 992395 h 2018630"/>
              <a:gd name="connsiteX10" fmla="*/ 3749201 w 3831360"/>
              <a:gd name="connsiteY10" fmla="*/ 1317515 h 2018630"/>
              <a:gd name="connsiteX11" fmla="*/ 3566321 w 3831360"/>
              <a:gd name="connsiteY11" fmla="*/ 1612155 h 2018630"/>
              <a:gd name="connsiteX12" fmla="*/ 3322481 w 3831360"/>
              <a:gd name="connsiteY12" fmla="*/ 1866155 h 2018630"/>
              <a:gd name="connsiteX13" fmla="*/ 3048161 w 3831360"/>
              <a:gd name="connsiteY13" fmla="*/ 1967755 h 2018630"/>
              <a:gd name="connsiteX14" fmla="*/ 2570641 w 3831360"/>
              <a:gd name="connsiteY14" fmla="*/ 2018555 h 2018630"/>
              <a:gd name="connsiteX15" fmla="*/ 1768001 w 3831360"/>
              <a:gd name="connsiteY15" fmla="*/ 1957595 h 2018630"/>
              <a:gd name="connsiteX16" fmla="*/ 1392081 w 3831360"/>
              <a:gd name="connsiteY16" fmla="*/ 1896635 h 2018630"/>
              <a:gd name="connsiteX17" fmla="*/ 894241 w 3831360"/>
              <a:gd name="connsiteY17" fmla="*/ 1835675 h 2018630"/>
              <a:gd name="connsiteX18" fmla="*/ 274481 w 3831360"/>
              <a:gd name="connsiteY18" fmla="*/ 1622315 h 2018630"/>
              <a:gd name="connsiteX19" fmla="*/ 142401 w 3831360"/>
              <a:gd name="connsiteY19" fmla="*/ 1520715 h 2018630"/>
              <a:gd name="connsiteX20" fmla="*/ 71281 w 3831360"/>
              <a:gd name="connsiteY20" fmla="*/ 1419115 h 2018630"/>
              <a:gd name="connsiteX21" fmla="*/ 161 w 3831360"/>
              <a:gd name="connsiteY21" fmla="*/ 1185435 h 2018630"/>
              <a:gd name="connsiteX22" fmla="*/ 91601 w 3831360"/>
              <a:gd name="connsiteY22" fmla="*/ 900955 h 2018630"/>
              <a:gd name="connsiteX23" fmla="*/ 304961 w 3831360"/>
              <a:gd name="connsiteY23" fmla="*/ 606315 h 2018630"/>
              <a:gd name="connsiteX24" fmla="*/ 711361 w 3831360"/>
              <a:gd name="connsiteY24" fmla="*/ 240555 h 2018630"/>
              <a:gd name="connsiteX25" fmla="*/ 934881 w 3831360"/>
              <a:gd name="connsiteY25" fmla="*/ 118635 h 2018630"/>
              <a:gd name="connsiteX0" fmla="*/ 934881 w 3831360"/>
              <a:gd name="connsiteY0" fmla="*/ 118635 h 2018630"/>
              <a:gd name="connsiteX1" fmla="*/ 1392081 w 3831360"/>
              <a:gd name="connsiteY1" fmla="*/ 6875 h 2018630"/>
              <a:gd name="connsiteX2" fmla="*/ 1747681 w 3831360"/>
              <a:gd name="connsiteY2" fmla="*/ 17035 h 2018630"/>
              <a:gd name="connsiteX3" fmla="*/ 2154081 w 3831360"/>
              <a:gd name="connsiteY3" fmla="*/ 57675 h 2018630"/>
              <a:gd name="connsiteX4" fmla="*/ 2641761 w 3831360"/>
              <a:gd name="connsiteY4" fmla="*/ 138955 h 2018630"/>
              <a:gd name="connsiteX5" fmla="*/ 3088801 w 3831360"/>
              <a:gd name="connsiteY5" fmla="*/ 220235 h 2018630"/>
              <a:gd name="connsiteX6" fmla="*/ 3373281 w 3831360"/>
              <a:gd name="connsiteY6" fmla="*/ 281195 h 2018630"/>
              <a:gd name="connsiteX7" fmla="*/ 3596801 w 3831360"/>
              <a:gd name="connsiteY7" fmla="*/ 423435 h 2018630"/>
              <a:gd name="connsiteX8" fmla="*/ 3779681 w 3831360"/>
              <a:gd name="connsiteY8" fmla="*/ 626635 h 2018630"/>
              <a:gd name="connsiteX9" fmla="*/ 3830481 w 3831360"/>
              <a:gd name="connsiteY9" fmla="*/ 992395 h 2018630"/>
              <a:gd name="connsiteX10" fmla="*/ 3749201 w 3831360"/>
              <a:gd name="connsiteY10" fmla="*/ 1317515 h 2018630"/>
              <a:gd name="connsiteX11" fmla="*/ 3566321 w 3831360"/>
              <a:gd name="connsiteY11" fmla="*/ 1612155 h 2018630"/>
              <a:gd name="connsiteX12" fmla="*/ 3322481 w 3831360"/>
              <a:gd name="connsiteY12" fmla="*/ 1866155 h 2018630"/>
              <a:gd name="connsiteX13" fmla="*/ 3048161 w 3831360"/>
              <a:gd name="connsiteY13" fmla="*/ 1967755 h 2018630"/>
              <a:gd name="connsiteX14" fmla="*/ 2570641 w 3831360"/>
              <a:gd name="connsiteY14" fmla="*/ 2018555 h 2018630"/>
              <a:gd name="connsiteX15" fmla="*/ 1768001 w 3831360"/>
              <a:gd name="connsiteY15" fmla="*/ 1957595 h 2018630"/>
              <a:gd name="connsiteX16" fmla="*/ 1392081 w 3831360"/>
              <a:gd name="connsiteY16" fmla="*/ 1896635 h 2018630"/>
              <a:gd name="connsiteX17" fmla="*/ 894241 w 3831360"/>
              <a:gd name="connsiteY17" fmla="*/ 1784875 h 2018630"/>
              <a:gd name="connsiteX18" fmla="*/ 274481 w 3831360"/>
              <a:gd name="connsiteY18" fmla="*/ 1622315 h 2018630"/>
              <a:gd name="connsiteX19" fmla="*/ 142401 w 3831360"/>
              <a:gd name="connsiteY19" fmla="*/ 1520715 h 2018630"/>
              <a:gd name="connsiteX20" fmla="*/ 71281 w 3831360"/>
              <a:gd name="connsiteY20" fmla="*/ 1419115 h 2018630"/>
              <a:gd name="connsiteX21" fmla="*/ 161 w 3831360"/>
              <a:gd name="connsiteY21" fmla="*/ 1185435 h 2018630"/>
              <a:gd name="connsiteX22" fmla="*/ 91601 w 3831360"/>
              <a:gd name="connsiteY22" fmla="*/ 900955 h 2018630"/>
              <a:gd name="connsiteX23" fmla="*/ 304961 w 3831360"/>
              <a:gd name="connsiteY23" fmla="*/ 606315 h 2018630"/>
              <a:gd name="connsiteX24" fmla="*/ 711361 w 3831360"/>
              <a:gd name="connsiteY24" fmla="*/ 240555 h 2018630"/>
              <a:gd name="connsiteX25" fmla="*/ 934881 w 3831360"/>
              <a:gd name="connsiteY25" fmla="*/ 118635 h 2018630"/>
              <a:gd name="connsiteX0" fmla="*/ 934881 w 3831360"/>
              <a:gd name="connsiteY0" fmla="*/ 118635 h 2018630"/>
              <a:gd name="connsiteX1" fmla="*/ 1392081 w 3831360"/>
              <a:gd name="connsiteY1" fmla="*/ 6875 h 2018630"/>
              <a:gd name="connsiteX2" fmla="*/ 1747681 w 3831360"/>
              <a:gd name="connsiteY2" fmla="*/ 17035 h 2018630"/>
              <a:gd name="connsiteX3" fmla="*/ 2154081 w 3831360"/>
              <a:gd name="connsiteY3" fmla="*/ 57675 h 2018630"/>
              <a:gd name="connsiteX4" fmla="*/ 2641761 w 3831360"/>
              <a:gd name="connsiteY4" fmla="*/ 138955 h 2018630"/>
              <a:gd name="connsiteX5" fmla="*/ 3088801 w 3831360"/>
              <a:gd name="connsiteY5" fmla="*/ 220235 h 2018630"/>
              <a:gd name="connsiteX6" fmla="*/ 3373281 w 3831360"/>
              <a:gd name="connsiteY6" fmla="*/ 281195 h 2018630"/>
              <a:gd name="connsiteX7" fmla="*/ 3596801 w 3831360"/>
              <a:gd name="connsiteY7" fmla="*/ 423435 h 2018630"/>
              <a:gd name="connsiteX8" fmla="*/ 3779681 w 3831360"/>
              <a:gd name="connsiteY8" fmla="*/ 626635 h 2018630"/>
              <a:gd name="connsiteX9" fmla="*/ 3830481 w 3831360"/>
              <a:gd name="connsiteY9" fmla="*/ 992395 h 2018630"/>
              <a:gd name="connsiteX10" fmla="*/ 3749201 w 3831360"/>
              <a:gd name="connsiteY10" fmla="*/ 1317515 h 2018630"/>
              <a:gd name="connsiteX11" fmla="*/ 3566321 w 3831360"/>
              <a:gd name="connsiteY11" fmla="*/ 1612155 h 2018630"/>
              <a:gd name="connsiteX12" fmla="*/ 3322481 w 3831360"/>
              <a:gd name="connsiteY12" fmla="*/ 1866155 h 2018630"/>
              <a:gd name="connsiteX13" fmla="*/ 3048161 w 3831360"/>
              <a:gd name="connsiteY13" fmla="*/ 1967755 h 2018630"/>
              <a:gd name="connsiteX14" fmla="*/ 2570641 w 3831360"/>
              <a:gd name="connsiteY14" fmla="*/ 2018555 h 2018630"/>
              <a:gd name="connsiteX15" fmla="*/ 1768001 w 3831360"/>
              <a:gd name="connsiteY15" fmla="*/ 1957595 h 2018630"/>
              <a:gd name="connsiteX16" fmla="*/ 1392081 w 3831360"/>
              <a:gd name="connsiteY16" fmla="*/ 1896635 h 2018630"/>
              <a:gd name="connsiteX17" fmla="*/ 894241 w 3831360"/>
              <a:gd name="connsiteY17" fmla="*/ 1784875 h 2018630"/>
              <a:gd name="connsiteX18" fmla="*/ 274481 w 3831360"/>
              <a:gd name="connsiteY18" fmla="*/ 1622315 h 2018630"/>
              <a:gd name="connsiteX19" fmla="*/ 142401 w 3831360"/>
              <a:gd name="connsiteY19" fmla="*/ 1520715 h 2018630"/>
              <a:gd name="connsiteX20" fmla="*/ 71281 w 3831360"/>
              <a:gd name="connsiteY20" fmla="*/ 1419115 h 2018630"/>
              <a:gd name="connsiteX21" fmla="*/ 161 w 3831360"/>
              <a:gd name="connsiteY21" fmla="*/ 1185435 h 2018630"/>
              <a:gd name="connsiteX22" fmla="*/ 91601 w 3831360"/>
              <a:gd name="connsiteY22" fmla="*/ 900955 h 2018630"/>
              <a:gd name="connsiteX23" fmla="*/ 304961 w 3831360"/>
              <a:gd name="connsiteY23" fmla="*/ 606315 h 2018630"/>
              <a:gd name="connsiteX24" fmla="*/ 711361 w 3831360"/>
              <a:gd name="connsiteY24" fmla="*/ 240555 h 2018630"/>
              <a:gd name="connsiteX25" fmla="*/ 934881 w 3831360"/>
              <a:gd name="connsiteY25" fmla="*/ 118635 h 2018630"/>
              <a:gd name="connsiteX0" fmla="*/ 934881 w 3831360"/>
              <a:gd name="connsiteY0" fmla="*/ 118635 h 2018630"/>
              <a:gd name="connsiteX1" fmla="*/ 1392081 w 3831360"/>
              <a:gd name="connsiteY1" fmla="*/ 6875 h 2018630"/>
              <a:gd name="connsiteX2" fmla="*/ 1747681 w 3831360"/>
              <a:gd name="connsiteY2" fmla="*/ 17035 h 2018630"/>
              <a:gd name="connsiteX3" fmla="*/ 2154081 w 3831360"/>
              <a:gd name="connsiteY3" fmla="*/ 57675 h 2018630"/>
              <a:gd name="connsiteX4" fmla="*/ 2641761 w 3831360"/>
              <a:gd name="connsiteY4" fmla="*/ 138955 h 2018630"/>
              <a:gd name="connsiteX5" fmla="*/ 3088801 w 3831360"/>
              <a:gd name="connsiteY5" fmla="*/ 220235 h 2018630"/>
              <a:gd name="connsiteX6" fmla="*/ 3373281 w 3831360"/>
              <a:gd name="connsiteY6" fmla="*/ 281195 h 2018630"/>
              <a:gd name="connsiteX7" fmla="*/ 3596801 w 3831360"/>
              <a:gd name="connsiteY7" fmla="*/ 423435 h 2018630"/>
              <a:gd name="connsiteX8" fmla="*/ 3779681 w 3831360"/>
              <a:gd name="connsiteY8" fmla="*/ 626635 h 2018630"/>
              <a:gd name="connsiteX9" fmla="*/ 3830481 w 3831360"/>
              <a:gd name="connsiteY9" fmla="*/ 992395 h 2018630"/>
              <a:gd name="connsiteX10" fmla="*/ 3749201 w 3831360"/>
              <a:gd name="connsiteY10" fmla="*/ 1317515 h 2018630"/>
              <a:gd name="connsiteX11" fmla="*/ 3566321 w 3831360"/>
              <a:gd name="connsiteY11" fmla="*/ 1612155 h 2018630"/>
              <a:gd name="connsiteX12" fmla="*/ 3322481 w 3831360"/>
              <a:gd name="connsiteY12" fmla="*/ 1866155 h 2018630"/>
              <a:gd name="connsiteX13" fmla="*/ 3048161 w 3831360"/>
              <a:gd name="connsiteY13" fmla="*/ 1967755 h 2018630"/>
              <a:gd name="connsiteX14" fmla="*/ 2570641 w 3831360"/>
              <a:gd name="connsiteY14" fmla="*/ 2018555 h 2018630"/>
              <a:gd name="connsiteX15" fmla="*/ 1768001 w 3831360"/>
              <a:gd name="connsiteY15" fmla="*/ 1957595 h 2018630"/>
              <a:gd name="connsiteX16" fmla="*/ 1392081 w 3831360"/>
              <a:gd name="connsiteY16" fmla="*/ 1896635 h 2018630"/>
              <a:gd name="connsiteX17" fmla="*/ 894241 w 3831360"/>
              <a:gd name="connsiteY17" fmla="*/ 1784875 h 2018630"/>
              <a:gd name="connsiteX18" fmla="*/ 274481 w 3831360"/>
              <a:gd name="connsiteY18" fmla="*/ 1622315 h 2018630"/>
              <a:gd name="connsiteX19" fmla="*/ 142401 w 3831360"/>
              <a:gd name="connsiteY19" fmla="*/ 1520715 h 2018630"/>
              <a:gd name="connsiteX20" fmla="*/ 71281 w 3831360"/>
              <a:gd name="connsiteY20" fmla="*/ 1419115 h 2018630"/>
              <a:gd name="connsiteX21" fmla="*/ 161 w 3831360"/>
              <a:gd name="connsiteY21" fmla="*/ 1185435 h 2018630"/>
              <a:gd name="connsiteX22" fmla="*/ 91601 w 3831360"/>
              <a:gd name="connsiteY22" fmla="*/ 900955 h 2018630"/>
              <a:gd name="connsiteX23" fmla="*/ 304961 w 3831360"/>
              <a:gd name="connsiteY23" fmla="*/ 606315 h 2018630"/>
              <a:gd name="connsiteX24" fmla="*/ 711361 w 3831360"/>
              <a:gd name="connsiteY24" fmla="*/ 240555 h 2018630"/>
              <a:gd name="connsiteX25" fmla="*/ 934881 w 3831360"/>
              <a:gd name="connsiteY25" fmla="*/ 118635 h 2018630"/>
              <a:gd name="connsiteX0" fmla="*/ 934881 w 3831360"/>
              <a:gd name="connsiteY0" fmla="*/ 118635 h 2018630"/>
              <a:gd name="connsiteX1" fmla="*/ 1392081 w 3831360"/>
              <a:gd name="connsiteY1" fmla="*/ 6875 h 2018630"/>
              <a:gd name="connsiteX2" fmla="*/ 1747681 w 3831360"/>
              <a:gd name="connsiteY2" fmla="*/ 17035 h 2018630"/>
              <a:gd name="connsiteX3" fmla="*/ 2154081 w 3831360"/>
              <a:gd name="connsiteY3" fmla="*/ 57675 h 2018630"/>
              <a:gd name="connsiteX4" fmla="*/ 2641761 w 3831360"/>
              <a:gd name="connsiteY4" fmla="*/ 138955 h 2018630"/>
              <a:gd name="connsiteX5" fmla="*/ 3088801 w 3831360"/>
              <a:gd name="connsiteY5" fmla="*/ 220235 h 2018630"/>
              <a:gd name="connsiteX6" fmla="*/ 3373281 w 3831360"/>
              <a:gd name="connsiteY6" fmla="*/ 281195 h 2018630"/>
              <a:gd name="connsiteX7" fmla="*/ 3596801 w 3831360"/>
              <a:gd name="connsiteY7" fmla="*/ 423435 h 2018630"/>
              <a:gd name="connsiteX8" fmla="*/ 3779681 w 3831360"/>
              <a:gd name="connsiteY8" fmla="*/ 626635 h 2018630"/>
              <a:gd name="connsiteX9" fmla="*/ 3830481 w 3831360"/>
              <a:gd name="connsiteY9" fmla="*/ 992395 h 2018630"/>
              <a:gd name="connsiteX10" fmla="*/ 3749201 w 3831360"/>
              <a:gd name="connsiteY10" fmla="*/ 1317515 h 2018630"/>
              <a:gd name="connsiteX11" fmla="*/ 3566321 w 3831360"/>
              <a:gd name="connsiteY11" fmla="*/ 1612155 h 2018630"/>
              <a:gd name="connsiteX12" fmla="*/ 3322481 w 3831360"/>
              <a:gd name="connsiteY12" fmla="*/ 1866155 h 2018630"/>
              <a:gd name="connsiteX13" fmla="*/ 3048161 w 3831360"/>
              <a:gd name="connsiteY13" fmla="*/ 1967755 h 2018630"/>
              <a:gd name="connsiteX14" fmla="*/ 2570641 w 3831360"/>
              <a:gd name="connsiteY14" fmla="*/ 2018555 h 2018630"/>
              <a:gd name="connsiteX15" fmla="*/ 1768001 w 3831360"/>
              <a:gd name="connsiteY15" fmla="*/ 1957595 h 2018630"/>
              <a:gd name="connsiteX16" fmla="*/ 1392081 w 3831360"/>
              <a:gd name="connsiteY16" fmla="*/ 1896635 h 2018630"/>
              <a:gd name="connsiteX17" fmla="*/ 894241 w 3831360"/>
              <a:gd name="connsiteY17" fmla="*/ 1784875 h 2018630"/>
              <a:gd name="connsiteX18" fmla="*/ 274481 w 3831360"/>
              <a:gd name="connsiteY18" fmla="*/ 1622315 h 2018630"/>
              <a:gd name="connsiteX19" fmla="*/ 142401 w 3831360"/>
              <a:gd name="connsiteY19" fmla="*/ 1520715 h 2018630"/>
              <a:gd name="connsiteX20" fmla="*/ 71281 w 3831360"/>
              <a:gd name="connsiteY20" fmla="*/ 1419115 h 2018630"/>
              <a:gd name="connsiteX21" fmla="*/ 161 w 3831360"/>
              <a:gd name="connsiteY21" fmla="*/ 1185435 h 2018630"/>
              <a:gd name="connsiteX22" fmla="*/ 91601 w 3831360"/>
              <a:gd name="connsiteY22" fmla="*/ 900955 h 2018630"/>
              <a:gd name="connsiteX23" fmla="*/ 304961 w 3831360"/>
              <a:gd name="connsiteY23" fmla="*/ 606315 h 2018630"/>
              <a:gd name="connsiteX24" fmla="*/ 711361 w 3831360"/>
              <a:gd name="connsiteY24" fmla="*/ 240555 h 2018630"/>
              <a:gd name="connsiteX25" fmla="*/ 934881 w 3831360"/>
              <a:gd name="connsiteY25" fmla="*/ 118635 h 2018630"/>
              <a:gd name="connsiteX0" fmla="*/ 934881 w 3831360"/>
              <a:gd name="connsiteY0" fmla="*/ 118635 h 2018630"/>
              <a:gd name="connsiteX1" fmla="*/ 1392081 w 3831360"/>
              <a:gd name="connsiteY1" fmla="*/ 6875 h 2018630"/>
              <a:gd name="connsiteX2" fmla="*/ 1747681 w 3831360"/>
              <a:gd name="connsiteY2" fmla="*/ 17035 h 2018630"/>
              <a:gd name="connsiteX3" fmla="*/ 2154081 w 3831360"/>
              <a:gd name="connsiteY3" fmla="*/ 57675 h 2018630"/>
              <a:gd name="connsiteX4" fmla="*/ 2641761 w 3831360"/>
              <a:gd name="connsiteY4" fmla="*/ 138955 h 2018630"/>
              <a:gd name="connsiteX5" fmla="*/ 3088801 w 3831360"/>
              <a:gd name="connsiteY5" fmla="*/ 220235 h 2018630"/>
              <a:gd name="connsiteX6" fmla="*/ 3373281 w 3831360"/>
              <a:gd name="connsiteY6" fmla="*/ 281195 h 2018630"/>
              <a:gd name="connsiteX7" fmla="*/ 3596801 w 3831360"/>
              <a:gd name="connsiteY7" fmla="*/ 423435 h 2018630"/>
              <a:gd name="connsiteX8" fmla="*/ 3779681 w 3831360"/>
              <a:gd name="connsiteY8" fmla="*/ 626635 h 2018630"/>
              <a:gd name="connsiteX9" fmla="*/ 3830481 w 3831360"/>
              <a:gd name="connsiteY9" fmla="*/ 992395 h 2018630"/>
              <a:gd name="connsiteX10" fmla="*/ 3749201 w 3831360"/>
              <a:gd name="connsiteY10" fmla="*/ 1317515 h 2018630"/>
              <a:gd name="connsiteX11" fmla="*/ 3566321 w 3831360"/>
              <a:gd name="connsiteY11" fmla="*/ 1612155 h 2018630"/>
              <a:gd name="connsiteX12" fmla="*/ 3322481 w 3831360"/>
              <a:gd name="connsiteY12" fmla="*/ 1866155 h 2018630"/>
              <a:gd name="connsiteX13" fmla="*/ 3048161 w 3831360"/>
              <a:gd name="connsiteY13" fmla="*/ 1967755 h 2018630"/>
              <a:gd name="connsiteX14" fmla="*/ 2570641 w 3831360"/>
              <a:gd name="connsiteY14" fmla="*/ 2018555 h 2018630"/>
              <a:gd name="connsiteX15" fmla="*/ 1768001 w 3831360"/>
              <a:gd name="connsiteY15" fmla="*/ 1957595 h 2018630"/>
              <a:gd name="connsiteX16" fmla="*/ 1392081 w 3831360"/>
              <a:gd name="connsiteY16" fmla="*/ 1896635 h 2018630"/>
              <a:gd name="connsiteX17" fmla="*/ 894241 w 3831360"/>
              <a:gd name="connsiteY17" fmla="*/ 1784875 h 2018630"/>
              <a:gd name="connsiteX18" fmla="*/ 274481 w 3831360"/>
              <a:gd name="connsiteY18" fmla="*/ 1622315 h 2018630"/>
              <a:gd name="connsiteX19" fmla="*/ 142401 w 3831360"/>
              <a:gd name="connsiteY19" fmla="*/ 1520715 h 2018630"/>
              <a:gd name="connsiteX20" fmla="*/ 71281 w 3831360"/>
              <a:gd name="connsiteY20" fmla="*/ 1419115 h 2018630"/>
              <a:gd name="connsiteX21" fmla="*/ 161 w 3831360"/>
              <a:gd name="connsiteY21" fmla="*/ 1185435 h 2018630"/>
              <a:gd name="connsiteX22" fmla="*/ 91601 w 3831360"/>
              <a:gd name="connsiteY22" fmla="*/ 900955 h 2018630"/>
              <a:gd name="connsiteX23" fmla="*/ 304961 w 3831360"/>
              <a:gd name="connsiteY23" fmla="*/ 606315 h 2018630"/>
              <a:gd name="connsiteX24" fmla="*/ 711361 w 3831360"/>
              <a:gd name="connsiteY24" fmla="*/ 240555 h 2018630"/>
              <a:gd name="connsiteX25" fmla="*/ 934881 w 3831360"/>
              <a:gd name="connsiteY25" fmla="*/ 118635 h 2018630"/>
              <a:gd name="connsiteX0" fmla="*/ 934881 w 3831360"/>
              <a:gd name="connsiteY0" fmla="*/ 118635 h 1998416"/>
              <a:gd name="connsiteX1" fmla="*/ 1392081 w 3831360"/>
              <a:gd name="connsiteY1" fmla="*/ 6875 h 1998416"/>
              <a:gd name="connsiteX2" fmla="*/ 1747681 w 3831360"/>
              <a:gd name="connsiteY2" fmla="*/ 17035 h 1998416"/>
              <a:gd name="connsiteX3" fmla="*/ 2154081 w 3831360"/>
              <a:gd name="connsiteY3" fmla="*/ 57675 h 1998416"/>
              <a:gd name="connsiteX4" fmla="*/ 2641761 w 3831360"/>
              <a:gd name="connsiteY4" fmla="*/ 138955 h 1998416"/>
              <a:gd name="connsiteX5" fmla="*/ 3088801 w 3831360"/>
              <a:gd name="connsiteY5" fmla="*/ 220235 h 1998416"/>
              <a:gd name="connsiteX6" fmla="*/ 3373281 w 3831360"/>
              <a:gd name="connsiteY6" fmla="*/ 281195 h 1998416"/>
              <a:gd name="connsiteX7" fmla="*/ 3596801 w 3831360"/>
              <a:gd name="connsiteY7" fmla="*/ 423435 h 1998416"/>
              <a:gd name="connsiteX8" fmla="*/ 3779681 w 3831360"/>
              <a:gd name="connsiteY8" fmla="*/ 626635 h 1998416"/>
              <a:gd name="connsiteX9" fmla="*/ 3830481 w 3831360"/>
              <a:gd name="connsiteY9" fmla="*/ 992395 h 1998416"/>
              <a:gd name="connsiteX10" fmla="*/ 3749201 w 3831360"/>
              <a:gd name="connsiteY10" fmla="*/ 1317515 h 1998416"/>
              <a:gd name="connsiteX11" fmla="*/ 3566321 w 3831360"/>
              <a:gd name="connsiteY11" fmla="*/ 1612155 h 1998416"/>
              <a:gd name="connsiteX12" fmla="*/ 3322481 w 3831360"/>
              <a:gd name="connsiteY12" fmla="*/ 1866155 h 1998416"/>
              <a:gd name="connsiteX13" fmla="*/ 3048161 w 3831360"/>
              <a:gd name="connsiteY13" fmla="*/ 1967755 h 1998416"/>
              <a:gd name="connsiteX14" fmla="*/ 2651921 w 3831360"/>
              <a:gd name="connsiteY14" fmla="*/ 1998235 h 1998416"/>
              <a:gd name="connsiteX15" fmla="*/ 1768001 w 3831360"/>
              <a:gd name="connsiteY15" fmla="*/ 1957595 h 1998416"/>
              <a:gd name="connsiteX16" fmla="*/ 1392081 w 3831360"/>
              <a:gd name="connsiteY16" fmla="*/ 1896635 h 1998416"/>
              <a:gd name="connsiteX17" fmla="*/ 894241 w 3831360"/>
              <a:gd name="connsiteY17" fmla="*/ 1784875 h 1998416"/>
              <a:gd name="connsiteX18" fmla="*/ 274481 w 3831360"/>
              <a:gd name="connsiteY18" fmla="*/ 1622315 h 1998416"/>
              <a:gd name="connsiteX19" fmla="*/ 142401 w 3831360"/>
              <a:gd name="connsiteY19" fmla="*/ 1520715 h 1998416"/>
              <a:gd name="connsiteX20" fmla="*/ 71281 w 3831360"/>
              <a:gd name="connsiteY20" fmla="*/ 1419115 h 1998416"/>
              <a:gd name="connsiteX21" fmla="*/ 161 w 3831360"/>
              <a:gd name="connsiteY21" fmla="*/ 1185435 h 1998416"/>
              <a:gd name="connsiteX22" fmla="*/ 91601 w 3831360"/>
              <a:gd name="connsiteY22" fmla="*/ 900955 h 1998416"/>
              <a:gd name="connsiteX23" fmla="*/ 304961 w 3831360"/>
              <a:gd name="connsiteY23" fmla="*/ 606315 h 1998416"/>
              <a:gd name="connsiteX24" fmla="*/ 711361 w 3831360"/>
              <a:gd name="connsiteY24" fmla="*/ 240555 h 1998416"/>
              <a:gd name="connsiteX25" fmla="*/ 934881 w 3831360"/>
              <a:gd name="connsiteY25" fmla="*/ 118635 h 1998416"/>
              <a:gd name="connsiteX0" fmla="*/ 934881 w 3831360"/>
              <a:gd name="connsiteY0" fmla="*/ 118635 h 1999629"/>
              <a:gd name="connsiteX1" fmla="*/ 1392081 w 3831360"/>
              <a:gd name="connsiteY1" fmla="*/ 6875 h 1999629"/>
              <a:gd name="connsiteX2" fmla="*/ 1747681 w 3831360"/>
              <a:gd name="connsiteY2" fmla="*/ 17035 h 1999629"/>
              <a:gd name="connsiteX3" fmla="*/ 2154081 w 3831360"/>
              <a:gd name="connsiteY3" fmla="*/ 57675 h 1999629"/>
              <a:gd name="connsiteX4" fmla="*/ 2641761 w 3831360"/>
              <a:gd name="connsiteY4" fmla="*/ 138955 h 1999629"/>
              <a:gd name="connsiteX5" fmla="*/ 3088801 w 3831360"/>
              <a:gd name="connsiteY5" fmla="*/ 220235 h 1999629"/>
              <a:gd name="connsiteX6" fmla="*/ 3373281 w 3831360"/>
              <a:gd name="connsiteY6" fmla="*/ 281195 h 1999629"/>
              <a:gd name="connsiteX7" fmla="*/ 3596801 w 3831360"/>
              <a:gd name="connsiteY7" fmla="*/ 423435 h 1999629"/>
              <a:gd name="connsiteX8" fmla="*/ 3779681 w 3831360"/>
              <a:gd name="connsiteY8" fmla="*/ 626635 h 1999629"/>
              <a:gd name="connsiteX9" fmla="*/ 3830481 w 3831360"/>
              <a:gd name="connsiteY9" fmla="*/ 992395 h 1999629"/>
              <a:gd name="connsiteX10" fmla="*/ 3749201 w 3831360"/>
              <a:gd name="connsiteY10" fmla="*/ 1317515 h 1999629"/>
              <a:gd name="connsiteX11" fmla="*/ 3566321 w 3831360"/>
              <a:gd name="connsiteY11" fmla="*/ 1612155 h 1999629"/>
              <a:gd name="connsiteX12" fmla="*/ 3322481 w 3831360"/>
              <a:gd name="connsiteY12" fmla="*/ 1866155 h 1999629"/>
              <a:gd name="connsiteX13" fmla="*/ 3048161 w 3831360"/>
              <a:gd name="connsiteY13" fmla="*/ 1967755 h 1999629"/>
              <a:gd name="connsiteX14" fmla="*/ 2651921 w 3831360"/>
              <a:gd name="connsiteY14" fmla="*/ 1998235 h 1999629"/>
              <a:gd name="connsiteX15" fmla="*/ 1768001 w 3831360"/>
              <a:gd name="connsiteY15" fmla="*/ 1957595 h 1999629"/>
              <a:gd name="connsiteX16" fmla="*/ 1392081 w 3831360"/>
              <a:gd name="connsiteY16" fmla="*/ 1896635 h 1999629"/>
              <a:gd name="connsiteX17" fmla="*/ 894241 w 3831360"/>
              <a:gd name="connsiteY17" fmla="*/ 1784875 h 1999629"/>
              <a:gd name="connsiteX18" fmla="*/ 274481 w 3831360"/>
              <a:gd name="connsiteY18" fmla="*/ 1622315 h 1999629"/>
              <a:gd name="connsiteX19" fmla="*/ 142401 w 3831360"/>
              <a:gd name="connsiteY19" fmla="*/ 1520715 h 1999629"/>
              <a:gd name="connsiteX20" fmla="*/ 71281 w 3831360"/>
              <a:gd name="connsiteY20" fmla="*/ 1419115 h 1999629"/>
              <a:gd name="connsiteX21" fmla="*/ 161 w 3831360"/>
              <a:gd name="connsiteY21" fmla="*/ 1185435 h 1999629"/>
              <a:gd name="connsiteX22" fmla="*/ 91601 w 3831360"/>
              <a:gd name="connsiteY22" fmla="*/ 900955 h 1999629"/>
              <a:gd name="connsiteX23" fmla="*/ 304961 w 3831360"/>
              <a:gd name="connsiteY23" fmla="*/ 606315 h 1999629"/>
              <a:gd name="connsiteX24" fmla="*/ 711361 w 3831360"/>
              <a:gd name="connsiteY24" fmla="*/ 240555 h 1999629"/>
              <a:gd name="connsiteX25" fmla="*/ 934881 w 3831360"/>
              <a:gd name="connsiteY25" fmla="*/ 118635 h 1999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831360" h="1999629">
                <a:moveTo>
                  <a:pt x="934881" y="118635"/>
                </a:moveTo>
                <a:cubicBezTo>
                  <a:pt x="1048334" y="79688"/>
                  <a:pt x="1256614" y="23808"/>
                  <a:pt x="1392081" y="6875"/>
                </a:cubicBezTo>
                <a:cubicBezTo>
                  <a:pt x="1527548" y="-10058"/>
                  <a:pt x="1620681" y="8568"/>
                  <a:pt x="1747681" y="17035"/>
                </a:cubicBezTo>
                <a:cubicBezTo>
                  <a:pt x="1874681" y="25502"/>
                  <a:pt x="2005068" y="37355"/>
                  <a:pt x="2154081" y="57675"/>
                </a:cubicBezTo>
                <a:cubicBezTo>
                  <a:pt x="2303094" y="77995"/>
                  <a:pt x="2641761" y="138955"/>
                  <a:pt x="2641761" y="138955"/>
                </a:cubicBezTo>
                <a:lnTo>
                  <a:pt x="3088801" y="220235"/>
                </a:lnTo>
                <a:cubicBezTo>
                  <a:pt x="3210721" y="243942"/>
                  <a:pt x="3288614" y="247328"/>
                  <a:pt x="3373281" y="281195"/>
                </a:cubicBezTo>
                <a:cubicBezTo>
                  <a:pt x="3457948" y="315062"/>
                  <a:pt x="3529068" y="365862"/>
                  <a:pt x="3596801" y="423435"/>
                </a:cubicBezTo>
                <a:cubicBezTo>
                  <a:pt x="3664534" y="481008"/>
                  <a:pt x="3740734" y="531808"/>
                  <a:pt x="3779681" y="626635"/>
                </a:cubicBezTo>
                <a:cubicBezTo>
                  <a:pt x="3818628" y="721462"/>
                  <a:pt x="3835561" y="877248"/>
                  <a:pt x="3830481" y="992395"/>
                </a:cubicBezTo>
                <a:cubicBezTo>
                  <a:pt x="3825401" y="1107542"/>
                  <a:pt x="3793228" y="1214222"/>
                  <a:pt x="3749201" y="1317515"/>
                </a:cubicBezTo>
                <a:cubicBezTo>
                  <a:pt x="3705174" y="1420808"/>
                  <a:pt x="3637441" y="1520715"/>
                  <a:pt x="3566321" y="1612155"/>
                </a:cubicBezTo>
                <a:cubicBezTo>
                  <a:pt x="3495201" y="1703595"/>
                  <a:pt x="3408841" y="1806888"/>
                  <a:pt x="3322481" y="1866155"/>
                </a:cubicBezTo>
                <a:cubicBezTo>
                  <a:pt x="3236121" y="1925422"/>
                  <a:pt x="3159921" y="1945742"/>
                  <a:pt x="3048161" y="1967755"/>
                </a:cubicBezTo>
                <a:cubicBezTo>
                  <a:pt x="2936401" y="1989768"/>
                  <a:pt x="2865281" y="1989768"/>
                  <a:pt x="2651921" y="1998235"/>
                </a:cubicBezTo>
                <a:cubicBezTo>
                  <a:pt x="2438561" y="2006702"/>
                  <a:pt x="1977974" y="1974528"/>
                  <a:pt x="1768001" y="1957595"/>
                </a:cubicBezTo>
                <a:cubicBezTo>
                  <a:pt x="1558028" y="1940662"/>
                  <a:pt x="1537708" y="1925422"/>
                  <a:pt x="1392081" y="1896635"/>
                </a:cubicBezTo>
                <a:cubicBezTo>
                  <a:pt x="1246454" y="1867848"/>
                  <a:pt x="1171948" y="1840755"/>
                  <a:pt x="894241" y="1784875"/>
                </a:cubicBezTo>
                <a:cubicBezTo>
                  <a:pt x="616534" y="1728995"/>
                  <a:pt x="399788" y="1666342"/>
                  <a:pt x="274481" y="1622315"/>
                </a:cubicBezTo>
                <a:cubicBezTo>
                  <a:pt x="149174" y="1578288"/>
                  <a:pt x="176268" y="1554582"/>
                  <a:pt x="142401" y="1520715"/>
                </a:cubicBezTo>
                <a:cubicBezTo>
                  <a:pt x="108534" y="1486848"/>
                  <a:pt x="94988" y="1474995"/>
                  <a:pt x="71281" y="1419115"/>
                </a:cubicBezTo>
                <a:cubicBezTo>
                  <a:pt x="47574" y="1363235"/>
                  <a:pt x="-3226" y="1271795"/>
                  <a:pt x="161" y="1185435"/>
                </a:cubicBezTo>
                <a:cubicBezTo>
                  <a:pt x="3548" y="1099075"/>
                  <a:pt x="40801" y="997475"/>
                  <a:pt x="91601" y="900955"/>
                </a:cubicBezTo>
                <a:cubicBezTo>
                  <a:pt x="142401" y="804435"/>
                  <a:pt x="201668" y="716382"/>
                  <a:pt x="304961" y="606315"/>
                </a:cubicBezTo>
                <a:cubicBezTo>
                  <a:pt x="408254" y="496248"/>
                  <a:pt x="604681" y="318448"/>
                  <a:pt x="711361" y="240555"/>
                </a:cubicBezTo>
                <a:cubicBezTo>
                  <a:pt x="818041" y="162662"/>
                  <a:pt x="821428" y="157582"/>
                  <a:pt x="934881" y="118635"/>
                </a:cubicBezTo>
                <a:close/>
              </a:path>
            </a:pathLst>
          </a:cu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9468759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47662"/>
            <a:ext cx="10515600" cy="1325563"/>
          </a:xfrm>
        </p:spPr>
        <p:txBody>
          <a:bodyPr>
            <a:normAutofit/>
          </a:bodyPr>
          <a:lstStyle/>
          <a:p>
            <a:r>
              <a:rPr lang="en-US" sz="4000" dirty="0"/>
              <a:t>Creating a Tree Diagram</a:t>
            </a:r>
          </a:p>
        </p:txBody>
      </p:sp>
      <p:sp>
        <p:nvSpPr>
          <p:cNvPr id="4" name="Content Placeholder 2"/>
          <p:cNvSpPr>
            <a:spLocks noGrp="1"/>
          </p:cNvSpPr>
          <p:nvPr>
            <p:ph idx="1"/>
          </p:nvPr>
        </p:nvSpPr>
        <p:spPr>
          <a:xfrm>
            <a:off x="327227" y="1673225"/>
            <a:ext cx="3761694" cy="4351338"/>
          </a:xfrm>
        </p:spPr>
        <p:txBody>
          <a:bodyPr>
            <a:noAutofit/>
          </a:bodyPr>
          <a:lstStyle/>
          <a:p>
            <a:r>
              <a:rPr lang="en-US" sz="1700" dirty="0"/>
              <a:t>You can also use the </a:t>
            </a:r>
            <a:r>
              <a:rPr lang="en-US" sz="1700" dirty="0" err="1"/>
              <a:t>dtreeviz</a:t>
            </a:r>
            <a:r>
              <a:rPr lang="en-US" sz="1700" dirty="0"/>
              <a:t> library which again requires </a:t>
            </a:r>
            <a:r>
              <a:rPr lang="en-US" sz="1700" dirty="0" err="1"/>
              <a:t>graphviz</a:t>
            </a:r>
            <a:r>
              <a:rPr lang="en-US" sz="1700" dirty="0"/>
              <a:t>. </a:t>
            </a:r>
          </a:p>
          <a:p>
            <a:r>
              <a:rPr lang="en-US" sz="1700" dirty="0" err="1"/>
              <a:t>dtreeviz</a:t>
            </a:r>
            <a:r>
              <a:rPr lang="en-US" sz="1700" dirty="0"/>
              <a:t> is a new library so I imagine it will have further improvements. </a:t>
            </a:r>
          </a:p>
          <a:p>
            <a:r>
              <a:rPr lang="en-US" sz="1700" dirty="0"/>
              <a:t>Keep in mind, there isn’t a widely known </a:t>
            </a:r>
            <a:r>
              <a:rPr lang="en-US" sz="1700" dirty="0" err="1"/>
              <a:t>matplotlib</a:t>
            </a:r>
            <a:r>
              <a:rPr lang="en-US" sz="1700" dirty="0"/>
              <a:t> way to make </a:t>
            </a:r>
            <a:r>
              <a:rPr lang="en-US" sz="1700"/>
              <a:t>this sort of graphs automatically. </a:t>
            </a:r>
            <a:endParaRPr lang="en-US" sz="1700"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98260" y="1673225"/>
            <a:ext cx="4727575" cy="4727575"/>
          </a:xfrm>
          <a:prstGeom prst="rect">
            <a:avLst/>
          </a:prstGeom>
          <a:ln w="12700">
            <a:solidFill>
              <a:schemeClr val="tx1"/>
            </a:solidFill>
          </a:ln>
        </p:spPr>
      </p:pic>
    </p:spTree>
    <p:extLst>
      <p:ext uri="{BB962C8B-B14F-4D97-AF65-F5344CB8AC3E}">
        <p14:creationId xmlns:p14="http://schemas.microsoft.com/office/powerpoint/2010/main" val="47313040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ell phone&#10;&#10;Description automatically generated">
            <a:extLst>
              <a:ext uri="{FF2B5EF4-FFF2-40B4-BE49-F238E27FC236}">
                <a16:creationId xmlns:a16="http://schemas.microsoft.com/office/drawing/2014/main" id="{BC9B6D15-6459-5549-B268-AE7D27BE8CCD}"/>
              </a:ext>
            </a:extLst>
          </p:cNvPr>
          <p:cNvPicPr>
            <a:picLocks noChangeAspect="1"/>
          </p:cNvPicPr>
          <p:nvPr/>
        </p:nvPicPr>
        <p:blipFill>
          <a:blip r:embed="rId3"/>
          <a:stretch>
            <a:fillRect/>
          </a:stretch>
        </p:blipFill>
        <p:spPr>
          <a:xfrm>
            <a:off x="6793220" y="1673225"/>
            <a:ext cx="5137653" cy="5089525"/>
          </a:xfrm>
          <a:prstGeom prst="rect">
            <a:avLst/>
          </a:prstGeom>
          <a:ln w="12700">
            <a:solidFill>
              <a:schemeClr val="tx1"/>
            </a:solidFill>
          </a:ln>
        </p:spPr>
      </p:pic>
      <p:sp>
        <p:nvSpPr>
          <p:cNvPr id="2" name="Title 1"/>
          <p:cNvSpPr>
            <a:spLocks noGrp="1"/>
          </p:cNvSpPr>
          <p:nvPr>
            <p:ph type="title"/>
          </p:nvPr>
        </p:nvSpPr>
        <p:spPr>
          <a:xfrm>
            <a:off x="466165" y="347662"/>
            <a:ext cx="10887635" cy="1325563"/>
          </a:xfrm>
        </p:spPr>
        <p:txBody>
          <a:bodyPr>
            <a:normAutofit/>
          </a:bodyPr>
          <a:lstStyle/>
          <a:p>
            <a:r>
              <a:rPr lang="en-US" sz="4000" dirty="0"/>
              <a:t>Creating a Tree Diagram with Matplotlib (Wrapper)</a:t>
            </a:r>
          </a:p>
        </p:txBody>
      </p:sp>
      <p:sp>
        <p:nvSpPr>
          <p:cNvPr id="4" name="Content Placeholder 2"/>
          <p:cNvSpPr>
            <a:spLocks noGrp="1"/>
          </p:cNvSpPr>
          <p:nvPr>
            <p:ph idx="1"/>
          </p:nvPr>
        </p:nvSpPr>
        <p:spPr>
          <a:xfrm>
            <a:off x="327227" y="1673225"/>
            <a:ext cx="3761694" cy="4351338"/>
          </a:xfrm>
        </p:spPr>
        <p:txBody>
          <a:bodyPr>
            <a:noAutofit/>
          </a:bodyPr>
          <a:lstStyle/>
          <a:p>
            <a:r>
              <a:rPr lang="en-US" sz="1700" dirty="0"/>
              <a:t>You can also create a decision trees using Matplotlib (relatively new feature)</a:t>
            </a:r>
          </a:p>
        </p:txBody>
      </p:sp>
    </p:spTree>
    <p:extLst>
      <p:ext uri="{BB962C8B-B14F-4D97-AF65-F5344CB8AC3E}">
        <p14:creationId xmlns:p14="http://schemas.microsoft.com/office/powerpoint/2010/main" val="384677660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B87B17-6735-9740-9325-E921B7FAF5B9}"/>
              </a:ext>
            </a:extLst>
          </p:cNvPr>
          <p:cNvSpPr>
            <a:spLocks noGrp="1"/>
          </p:cNvSpPr>
          <p:nvPr>
            <p:ph type="title"/>
          </p:nvPr>
        </p:nvSpPr>
        <p:spPr/>
        <p:txBody>
          <a:bodyPr/>
          <a:lstStyle/>
          <a:p>
            <a:r>
              <a:rPr lang="en-US" dirty="0"/>
              <a:t>Titanic Exercise</a:t>
            </a:r>
          </a:p>
        </p:txBody>
      </p:sp>
      <p:sp>
        <p:nvSpPr>
          <p:cNvPr id="3" name="Content Placeholder 2">
            <a:extLst>
              <a:ext uri="{FF2B5EF4-FFF2-40B4-BE49-F238E27FC236}">
                <a16:creationId xmlns:a16="http://schemas.microsoft.com/office/drawing/2014/main" id="{D0EC3A45-352E-7944-B39F-C95D9CA90641}"/>
              </a:ext>
            </a:extLst>
          </p:cNvPr>
          <p:cNvSpPr>
            <a:spLocks noGrp="1"/>
          </p:cNvSpPr>
          <p:nvPr>
            <p:ph idx="1"/>
          </p:nvPr>
        </p:nvSpPr>
        <p:spPr>
          <a:xfrm>
            <a:off x="838199" y="1825625"/>
            <a:ext cx="4912895" cy="4351338"/>
          </a:xfrm>
        </p:spPr>
        <p:txBody>
          <a:bodyPr/>
          <a:lstStyle/>
          <a:p>
            <a:r>
              <a:rPr lang="en-US" dirty="0"/>
              <a:t>Dataset is characteristics of passengers on Titanic</a:t>
            </a:r>
          </a:p>
          <a:p>
            <a:r>
              <a:rPr lang="en-US" dirty="0"/>
              <a:t>The challenge is about predicting who survived from characteristics (age, gender, ticket information…)</a:t>
            </a:r>
          </a:p>
        </p:txBody>
      </p:sp>
      <p:pic>
        <p:nvPicPr>
          <p:cNvPr id="7" name="Picture 6" descr="A large ship in a body of water&#10;&#10;Description automatically generated">
            <a:extLst>
              <a:ext uri="{FF2B5EF4-FFF2-40B4-BE49-F238E27FC236}">
                <a16:creationId xmlns:a16="http://schemas.microsoft.com/office/drawing/2014/main" id="{5EEAC9C3-2EFF-D448-A98B-ED0AFFE2B3D5}"/>
              </a:ext>
            </a:extLst>
          </p:cNvPr>
          <p:cNvPicPr>
            <a:picLocks noChangeAspect="1"/>
          </p:cNvPicPr>
          <p:nvPr/>
        </p:nvPicPr>
        <p:blipFill>
          <a:blip r:embed="rId2"/>
          <a:stretch>
            <a:fillRect/>
          </a:stretch>
        </p:blipFill>
        <p:spPr>
          <a:xfrm>
            <a:off x="6096000" y="1825625"/>
            <a:ext cx="5866361" cy="3299828"/>
          </a:xfrm>
          <a:prstGeom prst="rect">
            <a:avLst/>
          </a:prstGeom>
        </p:spPr>
      </p:pic>
    </p:spTree>
    <p:extLst>
      <p:ext uri="{BB962C8B-B14F-4D97-AF65-F5344CB8AC3E}">
        <p14:creationId xmlns:p14="http://schemas.microsoft.com/office/powerpoint/2010/main" val="292895637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B87B17-6735-9740-9325-E921B7FAF5B9}"/>
              </a:ext>
            </a:extLst>
          </p:cNvPr>
          <p:cNvSpPr>
            <a:spLocks noGrp="1"/>
          </p:cNvSpPr>
          <p:nvPr>
            <p:ph type="title"/>
          </p:nvPr>
        </p:nvSpPr>
        <p:spPr/>
        <p:txBody>
          <a:bodyPr/>
          <a:lstStyle/>
          <a:p>
            <a:r>
              <a:rPr lang="en-US" dirty="0"/>
              <a:t>House Sales in King County Exercise</a:t>
            </a:r>
          </a:p>
        </p:txBody>
      </p:sp>
      <p:sp>
        <p:nvSpPr>
          <p:cNvPr id="3" name="Content Placeholder 2">
            <a:extLst>
              <a:ext uri="{FF2B5EF4-FFF2-40B4-BE49-F238E27FC236}">
                <a16:creationId xmlns:a16="http://schemas.microsoft.com/office/drawing/2014/main" id="{D0EC3A45-352E-7944-B39F-C95D9CA90641}"/>
              </a:ext>
            </a:extLst>
          </p:cNvPr>
          <p:cNvSpPr>
            <a:spLocks noGrp="1"/>
          </p:cNvSpPr>
          <p:nvPr>
            <p:ph idx="1"/>
          </p:nvPr>
        </p:nvSpPr>
        <p:spPr>
          <a:xfrm>
            <a:off x="838199" y="1825625"/>
            <a:ext cx="4912895" cy="4351338"/>
          </a:xfrm>
        </p:spPr>
        <p:txBody>
          <a:bodyPr>
            <a:normAutofit/>
          </a:bodyPr>
          <a:lstStyle/>
          <a:p>
            <a:r>
              <a:rPr lang="en-US" dirty="0"/>
              <a:t>Dataset contains house sales prices for King County, which includes Seattle (homes sold between May 2014 and May 2015)</a:t>
            </a:r>
          </a:p>
          <a:p>
            <a:endParaRPr lang="en-US" dirty="0"/>
          </a:p>
          <a:p>
            <a:r>
              <a:rPr lang="en-US" dirty="0"/>
              <a:t>The challenge is about predicting house prices based on bedrooms, floors, </a:t>
            </a:r>
            <a:r>
              <a:rPr lang="en-US" dirty="0" err="1"/>
              <a:t>zipcode</a:t>
            </a:r>
            <a:r>
              <a:rPr lang="en-US" dirty="0"/>
              <a:t> etc.</a:t>
            </a:r>
          </a:p>
        </p:txBody>
      </p:sp>
      <p:pic>
        <p:nvPicPr>
          <p:cNvPr id="8" name="Picture 7" descr="A picture containing indoor, table, food, cake&#10;&#10;Description automatically generated">
            <a:extLst>
              <a:ext uri="{FF2B5EF4-FFF2-40B4-BE49-F238E27FC236}">
                <a16:creationId xmlns:a16="http://schemas.microsoft.com/office/drawing/2014/main" id="{E3AAA249-9309-F14C-B833-8AF6F5EFF57F}"/>
              </a:ext>
            </a:extLst>
          </p:cNvPr>
          <p:cNvPicPr>
            <a:picLocks noChangeAspect="1"/>
          </p:cNvPicPr>
          <p:nvPr/>
        </p:nvPicPr>
        <p:blipFill>
          <a:blip r:embed="rId2"/>
          <a:stretch>
            <a:fillRect/>
          </a:stretch>
        </p:blipFill>
        <p:spPr>
          <a:xfrm>
            <a:off x="6033099" y="1825625"/>
            <a:ext cx="5992162" cy="2996081"/>
          </a:xfrm>
          <a:prstGeom prst="rect">
            <a:avLst/>
          </a:prstGeom>
          <a:ln w="12700">
            <a:solidFill>
              <a:schemeClr val="tx1"/>
            </a:solidFill>
          </a:ln>
        </p:spPr>
      </p:pic>
    </p:spTree>
    <p:extLst>
      <p:ext uri="{BB962C8B-B14F-4D97-AF65-F5344CB8AC3E}">
        <p14:creationId xmlns:p14="http://schemas.microsoft.com/office/powerpoint/2010/main" val="21026749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47662"/>
            <a:ext cx="10515600" cy="1325563"/>
          </a:xfrm>
        </p:spPr>
        <p:txBody>
          <a:bodyPr>
            <a:normAutofit/>
          </a:bodyPr>
          <a:lstStyle/>
          <a:p>
            <a:r>
              <a:rPr lang="en-US" sz="4000" dirty="0"/>
              <a:t>What are Decision Trees? </a:t>
            </a:r>
          </a:p>
        </p:txBody>
      </p:sp>
      <p:sp>
        <p:nvSpPr>
          <p:cNvPr id="4" name="Content Placeholder 2"/>
          <p:cNvSpPr>
            <a:spLocks noGrp="1"/>
          </p:cNvSpPr>
          <p:nvPr>
            <p:ph idx="1"/>
          </p:nvPr>
        </p:nvSpPr>
        <p:spPr>
          <a:xfrm>
            <a:off x="327227" y="1673225"/>
            <a:ext cx="5015738" cy="4351338"/>
          </a:xfrm>
        </p:spPr>
        <p:txBody>
          <a:bodyPr>
            <a:noAutofit/>
          </a:bodyPr>
          <a:lstStyle/>
          <a:p>
            <a:r>
              <a:rPr lang="en-US" sz="1700" dirty="0"/>
              <a:t>A supervised learning algorithm which is essentially a series of questions designed to assign a class or value</a:t>
            </a:r>
          </a:p>
          <a:p>
            <a:r>
              <a:rPr lang="en-US" sz="1700" dirty="0"/>
              <a:t>Decision trees used for classification are called classification trees</a:t>
            </a:r>
          </a:p>
          <a:p>
            <a:r>
              <a:rPr lang="en-US" sz="1700" dirty="0"/>
              <a:t>Decision trees used for regression are called regression trees. </a:t>
            </a:r>
          </a:p>
          <a:p>
            <a:r>
              <a:rPr lang="en-US" sz="1700" dirty="0"/>
              <a:t>Benefits include: </a:t>
            </a:r>
          </a:p>
          <a:p>
            <a:pPr lvl="1"/>
            <a:r>
              <a:rPr lang="en-US" sz="1300" dirty="0"/>
              <a:t>Highly interpretable</a:t>
            </a:r>
          </a:p>
          <a:p>
            <a:pPr lvl="1"/>
            <a:r>
              <a:rPr lang="en-US" sz="1300" dirty="0"/>
              <a:t>Prediction is fast</a:t>
            </a:r>
          </a:p>
          <a:p>
            <a:pPr lvl="1"/>
            <a:r>
              <a:rPr lang="en-US" sz="1300" dirty="0"/>
              <a:t>Can be used for classification or regression</a:t>
            </a:r>
          </a:p>
          <a:p>
            <a:pPr lvl="1"/>
            <a:r>
              <a:rPr lang="en-US" sz="1300" dirty="0"/>
              <a:t>Better performance in nonlinear settings (they use interactions between variables) </a:t>
            </a:r>
          </a:p>
          <a:p>
            <a:pPr lvl="1"/>
            <a:r>
              <a:rPr lang="en-US" sz="1300" dirty="0">
                <a:hlinkClick r:id="rId3"/>
              </a:rPr>
              <a:t>don</a:t>
            </a:r>
            <a:r>
              <a:rPr lang="mr-IN" sz="1300" dirty="0">
                <a:hlinkClick r:id="rId3"/>
              </a:rPr>
              <a:t>’</a:t>
            </a:r>
            <a:r>
              <a:rPr lang="en-US" sz="1300" dirty="0">
                <a:hlinkClick r:id="rId3"/>
              </a:rPr>
              <a:t>t require feature scaling</a:t>
            </a:r>
            <a:endParaRPr lang="en-US" sz="1300" dirty="0"/>
          </a:p>
          <a:p>
            <a:r>
              <a:rPr lang="en-US" sz="1700" dirty="0"/>
              <a:t>Flaws</a:t>
            </a:r>
          </a:p>
          <a:p>
            <a:pPr lvl="1"/>
            <a:r>
              <a:rPr lang="en-US" sz="1300" dirty="0"/>
              <a:t>Without pruning/cross-validation, they are prone to overfitting</a:t>
            </a:r>
          </a:p>
          <a:p>
            <a:pPr lvl="1"/>
            <a:r>
              <a:rPr lang="en-US" sz="1300" dirty="0"/>
              <a:t>Small variations in the data can result in a completely different tree</a:t>
            </a:r>
          </a:p>
          <a:p>
            <a:pPr lvl="1"/>
            <a:r>
              <a:rPr lang="en-US" sz="1300" dirty="0"/>
              <a:t>They don</a:t>
            </a:r>
            <a:r>
              <a:rPr lang="mr-IN" sz="1300" dirty="0"/>
              <a:t>’</a:t>
            </a:r>
            <a:r>
              <a:rPr lang="en-US" sz="1300" dirty="0"/>
              <a:t>t work well with highly unbalanced classes</a:t>
            </a: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68197" y="1690688"/>
            <a:ext cx="6285028" cy="4287328"/>
          </a:xfrm>
          <a:prstGeom prst="rect">
            <a:avLst/>
          </a:prstGeom>
          <a:ln w="12700">
            <a:solidFill>
              <a:schemeClr val="tx1"/>
            </a:solidFill>
          </a:ln>
        </p:spPr>
      </p:pic>
      <p:sp>
        <p:nvSpPr>
          <p:cNvPr id="7" name="TextBox 6"/>
          <p:cNvSpPr txBox="1"/>
          <p:nvPr/>
        </p:nvSpPr>
        <p:spPr>
          <a:xfrm>
            <a:off x="6658164" y="6099236"/>
            <a:ext cx="4505093" cy="584775"/>
          </a:xfrm>
          <a:prstGeom prst="rect">
            <a:avLst/>
          </a:prstGeom>
          <a:noFill/>
        </p:spPr>
        <p:txBody>
          <a:bodyPr wrap="square" rtlCol="0">
            <a:spAutoFit/>
          </a:bodyPr>
          <a:lstStyle/>
          <a:p>
            <a:pPr algn="ctr"/>
            <a:r>
              <a:rPr lang="en-US" sz="1600" dirty="0"/>
              <a:t>Classification tree (decision tree) </a:t>
            </a:r>
            <a:r>
              <a:rPr lang="en-US" sz="1600"/>
              <a:t>to classify </a:t>
            </a:r>
            <a:r>
              <a:rPr lang="en-US" sz="1600" dirty="0"/>
              <a:t>one of three flower species (IRIS Dataset)</a:t>
            </a:r>
          </a:p>
        </p:txBody>
      </p:sp>
    </p:spTree>
    <p:extLst>
      <p:ext uri="{BB962C8B-B14F-4D97-AF65-F5344CB8AC3E}">
        <p14:creationId xmlns:p14="http://schemas.microsoft.com/office/powerpoint/2010/main" val="13769485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47662"/>
            <a:ext cx="10515600" cy="1325563"/>
          </a:xfrm>
        </p:spPr>
        <p:txBody>
          <a:bodyPr>
            <a:normAutofit/>
          </a:bodyPr>
          <a:lstStyle/>
          <a:p>
            <a:r>
              <a:rPr lang="en-US" sz="4000" dirty="0"/>
              <a:t>What are Decision Trees? </a:t>
            </a:r>
          </a:p>
        </p:txBody>
      </p:sp>
      <p:sp>
        <p:nvSpPr>
          <p:cNvPr id="4" name="Content Placeholder 2"/>
          <p:cNvSpPr>
            <a:spLocks noGrp="1"/>
          </p:cNvSpPr>
          <p:nvPr>
            <p:ph idx="1"/>
          </p:nvPr>
        </p:nvSpPr>
        <p:spPr>
          <a:xfrm>
            <a:off x="327226" y="1673225"/>
            <a:ext cx="4782656" cy="4817222"/>
          </a:xfrm>
        </p:spPr>
        <p:txBody>
          <a:bodyPr>
            <a:noAutofit/>
          </a:bodyPr>
          <a:lstStyle/>
          <a:p>
            <a:r>
              <a:rPr lang="en-US" sz="1700" dirty="0"/>
              <a:t>An algorithm used to solve supervised learning (classification/regression) problems. </a:t>
            </a:r>
          </a:p>
          <a:p>
            <a:r>
              <a:rPr lang="en-US" sz="1700" dirty="0"/>
              <a:t>Decision trees used for classification are called classification trees</a:t>
            </a:r>
          </a:p>
          <a:p>
            <a:r>
              <a:rPr lang="en-US" sz="1700" dirty="0"/>
              <a:t>Decision trees used for regression are called regression trees. </a:t>
            </a:r>
          </a:p>
          <a:p>
            <a:r>
              <a:rPr lang="en-US" sz="1700" dirty="0"/>
              <a:t>Benefits include: </a:t>
            </a:r>
          </a:p>
          <a:p>
            <a:pPr lvl="1"/>
            <a:r>
              <a:rPr lang="en-US" sz="1300" dirty="0"/>
              <a:t>Highly interpretable</a:t>
            </a:r>
          </a:p>
          <a:p>
            <a:pPr lvl="1"/>
            <a:r>
              <a:rPr lang="en-US" sz="1300" dirty="0"/>
              <a:t>Prediction is fast</a:t>
            </a:r>
          </a:p>
          <a:p>
            <a:pPr lvl="1"/>
            <a:r>
              <a:rPr lang="en-US" sz="1300" dirty="0"/>
              <a:t>Can be used for classification or regression</a:t>
            </a:r>
          </a:p>
          <a:p>
            <a:pPr lvl="1"/>
            <a:r>
              <a:rPr lang="en-US" sz="1300" dirty="0"/>
              <a:t>Better performance in nonlinear settings (they use interactions between variables) </a:t>
            </a:r>
          </a:p>
          <a:p>
            <a:pPr lvl="1"/>
            <a:r>
              <a:rPr lang="en-US" sz="1300" dirty="0">
                <a:hlinkClick r:id="rId3"/>
              </a:rPr>
              <a:t>don</a:t>
            </a:r>
            <a:r>
              <a:rPr lang="mr-IN" sz="1300" dirty="0">
                <a:hlinkClick r:id="rId3"/>
              </a:rPr>
              <a:t>’</a:t>
            </a:r>
            <a:r>
              <a:rPr lang="en-US" sz="1300" dirty="0">
                <a:hlinkClick r:id="rId3"/>
              </a:rPr>
              <a:t>t require feature scaling</a:t>
            </a:r>
            <a:endParaRPr lang="en-US" sz="1300" dirty="0"/>
          </a:p>
          <a:p>
            <a:r>
              <a:rPr lang="en-US" sz="1700" dirty="0"/>
              <a:t>Flaws</a:t>
            </a:r>
          </a:p>
          <a:p>
            <a:pPr lvl="1"/>
            <a:r>
              <a:rPr lang="en-US" sz="1300" dirty="0"/>
              <a:t>Without pruning/cross-validation, they are prone to overfitting</a:t>
            </a:r>
          </a:p>
          <a:p>
            <a:pPr lvl="1"/>
            <a:r>
              <a:rPr lang="en-US" sz="1300" dirty="0"/>
              <a:t>Small variations in the data can result in a completely different tree</a:t>
            </a:r>
          </a:p>
          <a:p>
            <a:pPr lvl="1"/>
            <a:r>
              <a:rPr lang="en-US" sz="1300" dirty="0"/>
              <a:t>They don</a:t>
            </a:r>
            <a:r>
              <a:rPr lang="mr-IN" sz="1300" dirty="0"/>
              <a:t>’</a:t>
            </a:r>
            <a:r>
              <a:rPr lang="en-US" sz="1300" dirty="0"/>
              <a:t>t work well with highly unbalanced classes</a:t>
            </a:r>
          </a:p>
        </p:txBody>
      </p:sp>
      <p:sp>
        <p:nvSpPr>
          <p:cNvPr id="7" name="TextBox 6"/>
          <p:cNvSpPr txBox="1"/>
          <p:nvPr/>
        </p:nvSpPr>
        <p:spPr>
          <a:xfrm>
            <a:off x="5558117" y="6334780"/>
            <a:ext cx="5580857" cy="523220"/>
          </a:xfrm>
          <a:prstGeom prst="rect">
            <a:avLst/>
          </a:prstGeom>
          <a:noFill/>
        </p:spPr>
        <p:txBody>
          <a:bodyPr wrap="square" rtlCol="0">
            <a:spAutoFit/>
          </a:bodyPr>
          <a:lstStyle/>
          <a:p>
            <a:pPr algn="ctr"/>
            <a:r>
              <a:rPr lang="en-US" sz="1400" dirty="0"/>
              <a:t>Source: </a:t>
            </a:r>
            <a:r>
              <a:rPr lang="en-US" sz="1400" dirty="0">
                <a:hlinkClick r:id="rId4"/>
              </a:rPr>
              <a:t>http://graphics8.nytimes.com/images/2008/04/16/us/0416-nat-subOBAMA.jpg</a:t>
            </a:r>
            <a:endParaRPr lang="en-US" sz="1400" dirty="0"/>
          </a:p>
        </p:txBody>
      </p:sp>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34683" y="1445347"/>
            <a:ext cx="3027724" cy="4807095"/>
          </a:xfrm>
          <a:prstGeom prst="rect">
            <a:avLst/>
          </a:prstGeom>
        </p:spPr>
      </p:pic>
    </p:spTree>
    <p:extLst>
      <p:ext uri="{BB962C8B-B14F-4D97-AF65-F5344CB8AC3E}">
        <p14:creationId xmlns:p14="http://schemas.microsoft.com/office/powerpoint/2010/main" val="10285954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47662"/>
            <a:ext cx="10515600" cy="1325563"/>
          </a:xfrm>
        </p:spPr>
        <p:txBody>
          <a:bodyPr>
            <a:normAutofit/>
          </a:bodyPr>
          <a:lstStyle/>
          <a:p>
            <a:r>
              <a:rPr lang="en-US" sz="4000" dirty="0"/>
              <a:t>What are Classification Trees? </a:t>
            </a:r>
          </a:p>
        </p:txBody>
      </p:sp>
      <p:sp>
        <p:nvSpPr>
          <p:cNvPr id="4" name="Content Placeholder 2"/>
          <p:cNvSpPr>
            <a:spLocks noGrp="1"/>
          </p:cNvSpPr>
          <p:nvPr>
            <p:ph idx="1"/>
          </p:nvPr>
        </p:nvSpPr>
        <p:spPr>
          <a:xfrm>
            <a:off x="327227" y="1673225"/>
            <a:ext cx="3761694" cy="4351338"/>
          </a:xfrm>
        </p:spPr>
        <p:txBody>
          <a:bodyPr>
            <a:noAutofit/>
          </a:bodyPr>
          <a:lstStyle/>
          <a:p>
            <a:r>
              <a:rPr lang="en-US" sz="1700" dirty="0"/>
              <a:t>Classification trees are essentially a series of questions designed to assign a classification. </a:t>
            </a:r>
          </a:p>
          <a:p>
            <a:r>
              <a:rPr lang="en-US" sz="1700" dirty="0"/>
              <a:t>Root (brown) and decision (blue) nodes contain question which split into </a:t>
            </a:r>
            <a:r>
              <a:rPr lang="en-US" sz="1700" dirty="0" err="1"/>
              <a:t>subnodes</a:t>
            </a:r>
            <a:r>
              <a:rPr lang="en-US" sz="1700" dirty="0"/>
              <a:t>. </a:t>
            </a:r>
          </a:p>
          <a:p>
            <a:r>
              <a:rPr lang="en-US" sz="1700" dirty="0"/>
              <a:t>The root node is just the topmost decision node (it is where you start traversing the classification tree). </a:t>
            </a:r>
          </a:p>
          <a:p>
            <a:r>
              <a:rPr lang="en-US" sz="1700" dirty="0"/>
              <a:t>The leaf nodes (green) also called terminal nodes, are nodes that don’t split into more nodes. </a:t>
            </a:r>
          </a:p>
          <a:p>
            <a:r>
              <a:rPr lang="en-US" sz="1700" dirty="0"/>
              <a:t>Leaf nodes are where classes are assigned. </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68197" y="1690688"/>
            <a:ext cx="6285028" cy="4287328"/>
          </a:xfrm>
          <a:prstGeom prst="rect">
            <a:avLst/>
          </a:prstGeom>
          <a:ln w="12700">
            <a:solidFill>
              <a:schemeClr val="tx1"/>
            </a:solidFill>
          </a:ln>
        </p:spPr>
      </p:pic>
      <p:sp>
        <p:nvSpPr>
          <p:cNvPr id="7" name="TextBox 6"/>
          <p:cNvSpPr txBox="1"/>
          <p:nvPr/>
        </p:nvSpPr>
        <p:spPr>
          <a:xfrm>
            <a:off x="6658164" y="6099236"/>
            <a:ext cx="4505093" cy="584775"/>
          </a:xfrm>
          <a:prstGeom prst="rect">
            <a:avLst/>
          </a:prstGeom>
          <a:noFill/>
        </p:spPr>
        <p:txBody>
          <a:bodyPr wrap="square" rtlCol="0">
            <a:spAutoFit/>
          </a:bodyPr>
          <a:lstStyle/>
          <a:p>
            <a:pPr algn="ctr"/>
            <a:r>
              <a:rPr lang="en-US" sz="1600" dirty="0"/>
              <a:t>Classification tree (decision tree) to classify one of three flower species (IRIS Dataset)</a:t>
            </a:r>
          </a:p>
        </p:txBody>
      </p:sp>
    </p:spTree>
    <p:extLst>
      <p:ext uri="{BB962C8B-B14F-4D97-AF65-F5344CB8AC3E}">
        <p14:creationId xmlns:p14="http://schemas.microsoft.com/office/powerpoint/2010/main" val="16597430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47662"/>
            <a:ext cx="10515600" cy="1325563"/>
          </a:xfrm>
        </p:spPr>
        <p:txBody>
          <a:bodyPr>
            <a:normAutofit/>
          </a:bodyPr>
          <a:lstStyle/>
          <a:p>
            <a:r>
              <a:rPr lang="en-US" sz="4000" dirty="0"/>
              <a:t>Basic Algorithm</a:t>
            </a:r>
          </a:p>
        </p:txBody>
      </p:sp>
      <p:sp>
        <p:nvSpPr>
          <p:cNvPr id="4" name="Content Placeholder 2"/>
          <p:cNvSpPr>
            <a:spLocks noGrp="1"/>
          </p:cNvSpPr>
          <p:nvPr>
            <p:ph idx="1"/>
          </p:nvPr>
        </p:nvSpPr>
        <p:spPr>
          <a:xfrm>
            <a:off x="327227" y="1673225"/>
            <a:ext cx="3761694" cy="4351338"/>
          </a:xfrm>
        </p:spPr>
        <p:txBody>
          <a:bodyPr>
            <a:noAutofit/>
          </a:bodyPr>
          <a:lstStyle/>
          <a:p>
            <a:pPr marL="342900" indent="-342900">
              <a:buFont typeface="+mj-lt"/>
              <a:buAutoNum type="arabicPeriod"/>
            </a:pPr>
            <a:r>
              <a:rPr lang="en-US" sz="1700" dirty="0"/>
              <a:t>Start with all variables in one group</a:t>
            </a:r>
          </a:p>
          <a:p>
            <a:pPr marL="342900" indent="-342900">
              <a:buFont typeface="+mj-lt"/>
              <a:buAutoNum type="arabicPeriod"/>
            </a:pPr>
            <a:r>
              <a:rPr lang="en-US" sz="1700" dirty="0"/>
              <a:t>Find the variable/split that best separates the </a:t>
            </a:r>
            <a:r>
              <a:rPr lang="en-US" sz="1700" dirty="0" err="1"/>
              <a:t>oucomes</a:t>
            </a:r>
            <a:endParaRPr lang="en-US" sz="1700" dirty="0"/>
          </a:p>
          <a:p>
            <a:pPr marL="342900" indent="-342900">
              <a:buFont typeface="+mj-lt"/>
              <a:buAutoNum type="arabicPeriod"/>
            </a:pPr>
            <a:r>
              <a:rPr lang="en-US" sz="1700" dirty="0"/>
              <a:t>Divide the data into two groups (“leafs”) on that split (“node</a:t>
            </a:r>
            <a:r>
              <a:rPr lang="en-US" sz="1700" dirty="0">
                <a:sym typeface="Wingdings"/>
              </a:rPr>
              <a:t>”)</a:t>
            </a:r>
          </a:p>
          <a:p>
            <a:pPr marL="342900" indent="-342900">
              <a:buFont typeface="+mj-lt"/>
              <a:buAutoNum type="arabicPeriod"/>
            </a:pPr>
            <a:r>
              <a:rPr lang="en-US" sz="1700" dirty="0">
                <a:sym typeface="Wingdings"/>
              </a:rPr>
              <a:t>Within each split, find the best variable that separates the outcomes. </a:t>
            </a:r>
          </a:p>
          <a:p>
            <a:pPr marL="342900" indent="-342900">
              <a:buFont typeface="+mj-lt"/>
              <a:buAutoNum type="arabicPeriod"/>
            </a:pPr>
            <a:r>
              <a:rPr lang="en-US" sz="1700" dirty="0">
                <a:sym typeface="Wingdings"/>
              </a:rPr>
              <a:t>Continue until the groups are too small or sufficiently ”pure” </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68197" y="1690688"/>
            <a:ext cx="6285028" cy="4287328"/>
          </a:xfrm>
          <a:prstGeom prst="rect">
            <a:avLst/>
          </a:prstGeom>
          <a:ln w="12700">
            <a:solidFill>
              <a:schemeClr val="tx1"/>
            </a:solidFill>
          </a:ln>
        </p:spPr>
      </p:pic>
      <p:sp>
        <p:nvSpPr>
          <p:cNvPr id="7" name="TextBox 6"/>
          <p:cNvSpPr txBox="1"/>
          <p:nvPr/>
        </p:nvSpPr>
        <p:spPr>
          <a:xfrm>
            <a:off x="6658164" y="6099236"/>
            <a:ext cx="4505093" cy="584775"/>
          </a:xfrm>
          <a:prstGeom prst="rect">
            <a:avLst/>
          </a:prstGeom>
          <a:noFill/>
        </p:spPr>
        <p:txBody>
          <a:bodyPr wrap="square" rtlCol="0">
            <a:spAutoFit/>
          </a:bodyPr>
          <a:lstStyle/>
          <a:p>
            <a:pPr algn="ctr"/>
            <a:r>
              <a:rPr lang="en-US" sz="1600" dirty="0"/>
              <a:t>Classification tree (decision tree) to classify one of three flower species (IRIS Dataset)</a:t>
            </a:r>
          </a:p>
        </p:txBody>
      </p:sp>
    </p:spTree>
    <p:extLst>
      <p:ext uri="{BB962C8B-B14F-4D97-AF65-F5344CB8AC3E}">
        <p14:creationId xmlns:p14="http://schemas.microsoft.com/office/powerpoint/2010/main" val="1494702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53683" y="1918446"/>
            <a:ext cx="7413523" cy="4221075"/>
          </a:xfrm>
          <a:prstGeom prst="rect">
            <a:avLst/>
          </a:prstGeom>
          <a:ln w="12700">
            <a:solidFill>
              <a:schemeClr val="tx1"/>
            </a:solidFill>
          </a:ln>
        </p:spPr>
      </p:pic>
      <p:sp>
        <p:nvSpPr>
          <p:cNvPr id="2" name="Title 1"/>
          <p:cNvSpPr>
            <a:spLocks noGrp="1"/>
          </p:cNvSpPr>
          <p:nvPr>
            <p:ph type="title"/>
          </p:nvPr>
        </p:nvSpPr>
        <p:spPr>
          <a:xfrm>
            <a:off x="838200" y="347662"/>
            <a:ext cx="10515600" cy="1325563"/>
          </a:xfrm>
        </p:spPr>
        <p:txBody>
          <a:bodyPr>
            <a:normAutofit/>
          </a:bodyPr>
          <a:lstStyle/>
          <a:p>
            <a:r>
              <a:rPr lang="en-US" sz="4000" dirty="0"/>
              <a:t>How to use a classification tree</a:t>
            </a:r>
          </a:p>
        </p:txBody>
      </p:sp>
      <p:sp>
        <p:nvSpPr>
          <p:cNvPr id="4" name="Content Placeholder 2"/>
          <p:cNvSpPr>
            <a:spLocks noGrp="1"/>
          </p:cNvSpPr>
          <p:nvPr>
            <p:ph idx="1"/>
          </p:nvPr>
        </p:nvSpPr>
        <p:spPr>
          <a:xfrm>
            <a:off x="327227" y="1673225"/>
            <a:ext cx="3761694" cy="4351338"/>
          </a:xfrm>
        </p:spPr>
        <p:txBody>
          <a:bodyPr>
            <a:noAutofit/>
          </a:bodyPr>
          <a:lstStyle/>
          <a:p>
            <a:r>
              <a:rPr lang="en-US" sz="1700" dirty="0"/>
              <a:t>Start at the top of the classification tree (root node) and traverse the tree until you reach a leaf (terminal) node. </a:t>
            </a:r>
          </a:p>
          <a:p>
            <a:r>
              <a:rPr lang="en-US" sz="1700" dirty="0"/>
              <a:t>In the image to the right, imagine you had a flower with a petal length of 4.5cm and you wanted to classify It. </a:t>
            </a:r>
          </a:p>
          <a:p>
            <a:endParaRPr lang="en-US" sz="1700" dirty="0"/>
          </a:p>
        </p:txBody>
      </p:sp>
    </p:spTree>
    <p:extLst>
      <p:ext uri="{BB962C8B-B14F-4D97-AF65-F5344CB8AC3E}">
        <p14:creationId xmlns:p14="http://schemas.microsoft.com/office/powerpoint/2010/main" val="123993595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14194</TotalTime>
  <Words>6123</Words>
  <Application>Microsoft Macintosh PowerPoint</Application>
  <PresentationFormat>Widescreen</PresentationFormat>
  <Paragraphs>487</Paragraphs>
  <Slides>43</Slides>
  <Notes>41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43</vt:i4>
      </vt:variant>
    </vt:vector>
  </HeadingPairs>
  <TitlesOfParts>
    <vt:vector size="50" baseType="lpstr">
      <vt:lpstr>Arial</vt:lpstr>
      <vt:lpstr>Calibri</vt:lpstr>
      <vt:lpstr>Calibri Light</vt:lpstr>
      <vt:lpstr>Cambria Math</vt:lpstr>
      <vt:lpstr>Georgia</vt:lpstr>
      <vt:lpstr>Wingdings</vt:lpstr>
      <vt:lpstr>Office Theme</vt:lpstr>
      <vt:lpstr>Understanding Decision Trees</vt:lpstr>
      <vt:lpstr>Outline</vt:lpstr>
      <vt:lpstr>Where are we in the machine learning universe? </vt:lpstr>
      <vt:lpstr>Where are we in the machine learning universe? </vt:lpstr>
      <vt:lpstr>What are Decision Trees? </vt:lpstr>
      <vt:lpstr>What are Decision Trees? </vt:lpstr>
      <vt:lpstr>What are Classification Trees? </vt:lpstr>
      <vt:lpstr>Basic Algorithm</vt:lpstr>
      <vt:lpstr>How to use a classification tree</vt:lpstr>
      <vt:lpstr>How to use a classification tree</vt:lpstr>
      <vt:lpstr>How to use a classification tree</vt:lpstr>
      <vt:lpstr>Depth of Classification Tree</vt:lpstr>
      <vt:lpstr>The Selection Criterion</vt:lpstr>
      <vt:lpstr>The Selection Criterion</vt:lpstr>
      <vt:lpstr>The Selection Criterion</vt:lpstr>
      <vt:lpstr>The Selection Criterion</vt:lpstr>
      <vt:lpstr>The Selection Criterion</vt:lpstr>
      <vt:lpstr>Understanding the Formula (Gini)</vt:lpstr>
      <vt:lpstr>Understanding the Formula (Entropy)</vt:lpstr>
      <vt:lpstr>Does the Selection Criterion even Matter?</vt:lpstr>
      <vt:lpstr>Feature Importance</vt:lpstr>
      <vt:lpstr>Decision trees for regression versus classification </vt:lpstr>
      <vt:lpstr>What are Regression Trees? </vt:lpstr>
      <vt:lpstr>Importance of trying to visualize your Model</vt:lpstr>
      <vt:lpstr>Importance of trying to visualize your Model</vt:lpstr>
      <vt:lpstr>Importance of trying to visualize your Model</vt:lpstr>
      <vt:lpstr>Visualize Decision Trees Process</vt:lpstr>
      <vt:lpstr>Visualize Decision Trees Process</vt:lpstr>
      <vt:lpstr>Graphviz</vt:lpstr>
      <vt:lpstr>Graphviz</vt:lpstr>
      <vt:lpstr>Graphviz</vt:lpstr>
      <vt:lpstr>Installing Graphviz</vt:lpstr>
      <vt:lpstr>Installing Graphviz</vt:lpstr>
      <vt:lpstr>Don’t like Installing Graphviz?</vt:lpstr>
      <vt:lpstr>Don’t like Installing Graphviz?</vt:lpstr>
      <vt:lpstr>Creating a Tree Diagram with Matplotlib (Wrapper)</vt:lpstr>
      <vt:lpstr>How to Visualize Individual Decision Trees from Bagged Trees or Random Forests</vt:lpstr>
      <vt:lpstr>How to Visualize Individual Decision Trees from Bagged Trees or Random Forests</vt:lpstr>
      <vt:lpstr>Creating a Tree Diagram</vt:lpstr>
      <vt:lpstr>Creating a Tree Diagram</vt:lpstr>
      <vt:lpstr>Creating a Tree Diagram with Matplotlib (Wrapper)</vt:lpstr>
      <vt:lpstr>Titanic Exercise</vt:lpstr>
      <vt:lpstr>House Sales in King County Exercise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Analytics Using Python</dc:title>
  <dc:creator>Michael Galarnyk</dc:creator>
  <cp:lastModifiedBy>Michael Galarnyk</cp:lastModifiedBy>
  <cp:revision>359</cp:revision>
  <cp:lastPrinted>2018-10-09T17:00:03Z</cp:lastPrinted>
  <dcterms:created xsi:type="dcterms:W3CDTF">2018-10-06T19:16:58Z</dcterms:created>
  <dcterms:modified xsi:type="dcterms:W3CDTF">2023-12-28T20:42:26Z</dcterms:modified>
</cp:coreProperties>
</file>